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83" r:id="rId3"/>
    <p:sldId id="261" r:id="rId4"/>
    <p:sldId id="257" r:id="rId5"/>
    <p:sldId id="258" r:id="rId6"/>
    <p:sldId id="284" r:id="rId7"/>
    <p:sldId id="285" r:id="rId8"/>
    <p:sldId id="262" r:id="rId9"/>
    <p:sldId id="288" r:id="rId10"/>
    <p:sldId id="287" r:id="rId11"/>
    <p:sldId id="286" r:id="rId12"/>
    <p:sldId id="290" r:id="rId13"/>
    <p:sldId id="291" r:id="rId14"/>
    <p:sldId id="289" r:id="rId15"/>
    <p:sldId id="279" r:id="rId16"/>
    <p:sldId id="292" r:id="rId17"/>
    <p:sldId id="295" r:id="rId18"/>
    <p:sldId id="296" r:id="rId19"/>
    <p:sldId id="293" r:id="rId20"/>
    <p:sldId id="294" r:id="rId21"/>
    <p:sldId id="297" r:id="rId22"/>
    <p:sldId id="298" r:id="rId23"/>
    <p:sldId id="299" r:id="rId24"/>
    <p:sldId id="300" r:id="rId25"/>
    <p:sldId id="301" r:id="rId26"/>
    <p:sldId id="302" r:id="rId27"/>
    <p:sldId id="303" r:id="rId28"/>
    <p:sldId id="307" r:id="rId29"/>
    <p:sldId id="304" r:id="rId30"/>
    <p:sldId id="305" r:id="rId31"/>
    <p:sldId id="306" r:id="rId32"/>
    <p:sldId id="308" r:id="rId33"/>
    <p:sldId id="309" r:id="rId34"/>
    <p:sldId id="310" r:id="rId35"/>
    <p:sldId id="311" r:id="rId36"/>
    <p:sldId id="312" r:id="rId37"/>
    <p:sldId id="313" r:id="rId38"/>
    <p:sldId id="314" r:id="rId39"/>
    <p:sldId id="315" r:id="rId40"/>
    <p:sldId id="259" r:id="rId41"/>
  </p:sldIdLst>
  <p:sldSz cx="9144000" cy="5143500" type="screen16x9"/>
  <p:notesSz cx="6858000" cy="9144000"/>
  <p:custDataLst>
    <p:tags r:id="rId43"/>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19" userDrawn="1">
          <p15:clr>
            <a:srgbClr val="A4A3A4"/>
          </p15:clr>
        </p15:guide>
        <p15:guide id="2" pos="5103" userDrawn="1">
          <p15:clr>
            <a:srgbClr val="A4A3A4"/>
          </p15:clr>
        </p15:guide>
        <p15:guide id="3" orient="horz" pos="1620">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B4C9"/>
    <a:srgbClr val="1B2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24" autoAdjust="0"/>
  </p:normalViewPr>
  <p:slideViewPr>
    <p:cSldViewPr>
      <p:cViewPr varScale="1">
        <p:scale>
          <a:sx n="110" d="100"/>
          <a:sy n="110" d="100"/>
        </p:scale>
        <p:origin x="-629" y="-72"/>
      </p:cViewPr>
      <p:guideLst>
        <p:guide orient="horz" pos="2119"/>
        <p:guide orient="horz" pos="1620"/>
        <p:guide pos="5103"/>
        <p:guide pos="6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57117-35F1-4816-89E3-1482677FCF59}" type="datetimeFigureOut">
              <a:rPr lang="zh-CN" altLang="en-US" smtClean="0"/>
              <a:t>2017/12/17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8C846-CA02-4734-8ED3-2C6F71D272F6}" type="slidenum">
              <a:rPr lang="zh-CN" altLang="en-US" smtClean="0"/>
              <a:t>‹#›</a:t>
            </a:fld>
            <a:endParaRPr lang="zh-CN" altLang="en-US"/>
          </a:p>
        </p:txBody>
      </p:sp>
    </p:spTree>
    <p:extLst>
      <p:ext uri="{BB962C8B-B14F-4D97-AF65-F5344CB8AC3E}">
        <p14:creationId xmlns:p14="http://schemas.microsoft.com/office/powerpoint/2010/main" val="109666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8C846-CA02-4734-8ED3-2C6F71D272F6}" type="slidenum">
              <a:rPr lang="zh-CN" altLang="en-US" smtClean="0"/>
              <a:t>2</a:t>
            </a:fld>
            <a:endParaRPr lang="zh-CN" altLang="en-US"/>
          </a:p>
        </p:txBody>
      </p:sp>
    </p:spTree>
    <p:extLst>
      <p:ext uri="{BB962C8B-B14F-4D97-AF65-F5344CB8AC3E}">
        <p14:creationId xmlns:p14="http://schemas.microsoft.com/office/powerpoint/2010/main" val="299453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2017/12/17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2017/12/17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2017/12/17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2017/12/17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1500">
                <a:solidFill>
                  <a:schemeClr val="tx1">
                    <a:tint val="75000"/>
                  </a:schemeClr>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2017/12/17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2017/12/17</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2017/12/17</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2017/12/17</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2017/12/17</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2017/12/17</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2017/12/17</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13"/>
          <a:stretch>
            <a:fillRect/>
          </a:stretch>
        </p:blipFill>
        <p:spPr>
          <a:xfrm>
            <a:off x="-397" y="-985"/>
            <a:ext cx="9144793" cy="514547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mailto:31501368@zucc.edu.cn" TargetMode="External"/><Relationship Id="rId2" Type="http://schemas.openxmlformats.org/officeDocument/2006/relationships/hyperlink" Target="mailto:yangc@zucc.edu.cn"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iki.mbalib.com/wiki/%E7%BB%93%E6%9E%84"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327" y="1906396"/>
            <a:ext cx="9158284" cy="268157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250494"/>
            <a:ext cx="9186984" cy="151216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1433216" y="464122"/>
            <a:ext cx="6063198" cy="1592744"/>
          </a:xfrm>
          <a:prstGeom prst="rect">
            <a:avLst/>
          </a:prstGeom>
          <a:noFill/>
        </p:spPr>
        <p:txBody>
          <a:bodyPr wrap="none" lIns="68580" tIns="34290" rIns="68580" bIns="34290" rtlCol="0">
            <a:spAutoFit/>
          </a:bodyPr>
          <a:lstStyle/>
          <a:p>
            <a:pPr algn="ctr"/>
            <a:r>
              <a:rPr lang="en-US" altLang="zh-CN" sz="3300" b="1" dirty="0" smtClean="0">
                <a:blipFill>
                  <a:blip r:embed="rId2"/>
                  <a:stretch>
                    <a:fillRect/>
                  </a:stretch>
                </a:blipFill>
                <a:latin typeface="微软雅黑" pitchFamily="34" charset="-122"/>
                <a:ea typeface="微软雅黑" pitchFamily="34" charset="-122"/>
              </a:rPr>
              <a:t>2017-G17</a:t>
            </a:r>
          </a:p>
          <a:p>
            <a:pPr algn="ctr"/>
            <a:r>
              <a:rPr lang="zh-CN" altLang="en-US" sz="3300" b="1" dirty="0" smtClean="0">
                <a:blipFill>
                  <a:blip r:embed="rId2"/>
                  <a:stretch>
                    <a:fillRect/>
                  </a:stretch>
                </a:blipFill>
                <a:latin typeface="微软雅黑" pitchFamily="34" charset="-122"/>
                <a:ea typeface="微软雅黑" pitchFamily="34" charset="-122"/>
              </a:rPr>
              <a:t>软件工程系列课程教学辅助网站</a:t>
            </a:r>
            <a:endParaRPr lang="en-US" altLang="zh-CN" sz="3300" b="1" dirty="0" smtClean="0">
              <a:blipFill>
                <a:blip r:embed="rId2"/>
                <a:stretch>
                  <a:fillRect/>
                </a:stretch>
              </a:blipFill>
              <a:latin typeface="微软雅黑" pitchFamily="34" charset="-122"/>
              <a:ea typeface="微软雅黑" pitchFamily="34" charset="-122"/>
            </a:endParaRPr>
          </a:p>
          <a:p>
            <a:pPr algn="ctr"/>
            <a:endParaRPr lang="en-US" altLang="zh-CN" sz="3300" b="1" dirty="0">
              <a:blipFill>
                <a:blip r:embed="rId2"/>
                <a:stretch>
                  <a:fillRect/>
                </a:stretch>
              </a:blipFill>
              <a:latin typeface="微软雅黑" pitchFamily="34" charset="-122"/>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2" name="TextBox 21"/>
          <p:cNvSpPr txBox="1"/>
          <p:nvPr/>
        </p:nvSpPr>
        <p:spPr>
          <a:xfrm>
            <a:off x="3570018" y="1983825"/>
            <a:ext cx="1789593" cy="577081"/>
          </a:xfrm>
          <a:prstGeom prst="rect">
            <a:avLst/>
          </a:prstGeom>
          <a:noFill/>
        </p:spPr>
        <p:txBody>
          <a:bodyPr wrap="none" lIns="68580" tIns="34290" rIns="68580" bIns="34290" rtlCol="0">
            <a:spAutoFit/>
          </a:bodyPr>
          <a:lstStyle/>
          <a:p>
            <a:pPr algn="ctr"/>
            <a:r>
              <a:rPr lang="en-US" altLang="zh-CN" sz="3300" b="1" dirty="0" smtClean="0">
                <a:blipFill>
                  <a:blip r:embed="rId2"/>
                  <a:stretch>
                    <a:fillRect/>
                  </a:stretch>
                </a:blipFill>
                <a:latin typeface="微软雅黑" pitchFamily="34" charset="-122"/>
                <a:ea typeface="微软雅黑" pitchFamily="34" charset="-122"/>
              </a:rPr>
              <a:t>SRS</a:t>
            </a:r>
            <a:r>
              <a:rPr lang="zh-CN" altLang="en-US" sz="3300" b="1" dirty="0">
                <a:blipFill>
                  <a:blip r:embed="rId2"/>
                  <a:stretch>
                    <a:fillRect/>
                  </a:stretch>
                </a:blipFill>
                <a:latin typeface="微软雅黑" pitchFamily="34" charset="-122"/>
                <a:ea typeface="微软雅黑" pitchFamily="34" charset="-122"/>
              </a:rPr>
              <a:t>评审</a:t>
            </a:r>
            <a:endParaRPr lang="en-US" altLang="zh-CN" sz="3300" b="1" dirty="0" smtClean="0">
              <a:blipFill>
                <a:blip r:embed="rId2"/>
                <a:stretch>
                  <a:fillRect/>
                </a:stretch>
              </a:blipFill>
              <a:latin typeface="微软雅黑" pitchFamily="34" charset="-122"/>
              <a:ea typeface="微软雅黑" pitchFamily="34" charset="-122"/>
            </a:endParaRPr>
          </a:p>
        </p:txBody>
      </p:sp>
      <p:sp>
        <p:nvSpPr>
          <p:cNvPr id="23" name="TextBox 22"/>
          <p:cNvSpPr txBox="1"/>
          <p:nvPr/>
        </p:nvSpPr>
        <p:spPr>
          <a:xfrm>
            <a:off x="6464812" y="1976420"/>
            <a:ext cx="2677656" cy="2608406"/>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组长：蒋家俊</a:t>
            </a:r>
            <a:endParaRPr lang="en-US" altLang="zh-CN" sz="3300" b="1" dirty="0" smtClean="0">
              <a:blipFill>
                <a:blip r:embed="rId2"/>
                <a:stretch>
                  <a:fillRect/>
                </a:stretch>
              </a:blipFill>
              <a:latin typeface="微软雅黑" pitchFamily="34" charset="-122"/>
              <a:ea typeface="微软雅黑" pitchFamily="34" charset="-122"/>
            </a:endParaRPr>
          </a:p>
          <a:p>
            <a:pPr algn="ctr"/>
            <a:r>
              <a:rPr lang="zh-CN" altLang="en-US" sz="3300" b="1" dirty="0" smtClean="0">
                <a:blipFill>
                  <a:blip r:embed="rId2"/>
                  <a:stretch>
                    <a:fillRect/>
                  </a:stretch>
                </a:blipFill>
                <a:latin typeface="微软雅黑" pitchFamily="34" charset="-122"/>
                <a:ea typeface="微软雅黑" pitchFamily="34" charset="-122"/>
              </a:rPr>
              <a:t>组员：厉佩强</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李捷</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周盛</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朱秉</a:t>
            </a:r>
            <a:endParaRPr lang="en-US" altLang="zh-CN" sz="3300" b="1" dirty="0" smtClean="0">
              <a:blipFill>
                <a:blip r:embed="rId2"/>
                <a:stretch>
                  <a:fillRect/>
                </a:stretch>
              </a:blip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350376"/>
            <a:ext cx="1109853" cy="772668"/>
          </a:xfrm>
          <a:prstGeom prst="rect">
            <a:avLst/>
          </a:prstGeom>
        </p:spPr>
      </p:pic>
    </p:spTree>
    <p:extLst>
      <p:ext uri="{BB962C8B-B14F-4D97-AF65-F5344CB8AC3E}">
        <p14:creationId xmlns:p14="http://schemas.microsoft.com/office/powerpoint/2010/main" val="213620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959"/>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627"/>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224"/>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289"/>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664"/>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134"/>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216"/>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949"/>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145"/>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672"/>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1959"/>
                            </p:stCondLst>
                            <p:childTnLst>
                              <p:par>
                                <p:cTn id="43" presetID="10" presetClass="entr" presetSubtype="0" fill="hold" grpId="0" nodeType="afterEffect">
                                  <p:stCondLst>
                                    <p:cond delay="959"/>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3418"/>
                            </p:stCondLst>
                            <p:childTnLst>
                              <p:par>
                                <p:cTn id="47" presetID="10" presetClass="entr" presetSubtype="0" fill="hold" grpId="0" nodeType="afterEffect">
                                  <p:stCondLst>
                                    <p:cond delay="959"/>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项目目标</a:t>
              </a:r>
              <a:endParaRPr lang="zh-CN" altLang="en-US" dirty="0">
                <a:solidFill>
                  <a:schemeClr val="bg1"/>
                </a:solidFill>
                <a:latin typeface="+mj-lt"/>
                <a:ea typeface="FZLanTingHeiS-EL-GB"/>
              </a:endParaRPr>
            </a:p>
          </p:txBody>
        </p:sp>
      </p:grpSp>
      <p:sp>
        <p:nvSpPr>
          <p:cNvPr id="59" name="TextBox 58"/>
          <p:cNvSpPr txBox="1"/>
          <p:nvPr/>
        </p:nvSpPr>
        <p:spPr>
          <a:xfrm>
            <a:off x="1921202" y="1158896"/>
            <a:ext cx="5688632" cy="2308324"/>
          </a:xfrm>
          <a:prstGeom prst="rect">
            <a:avLst/>
          </a:prstGeom>
          <a:noFill/>
        </p:spPr>
        <p:txBody>
          <a:bodyPr wrap="square" rtlCol="0">
            <a:spAutoFit/>
          </a:bodyPr>
          <a:lstStyle/>
          <a:p>
            <a:r>
              <a:rPr lang="en-US" altLang="zh-CN" sz="1600" b="1" dirty="0">
                <a:solidFill>
                  <a:schemeClr val="bg1"/>
                </a:solidFill>
              </a:rPr>
              <a:t>FE-1</a:t>
            </a:r>
            <a:r>
              <a:rPr lang="zh-CN" altLang="zh-CN" sz="1600" b="1" dirty="0">
                <a:solidFill>
                  <a:schemeClr val="bg1"/>
                </a:solidFill>
              </a:rPr>
              <a:t>：学生、教师乃至校外人员可以访问本网站，在修完</a:t>
            </a:r>
            <a:r>
              <a:rPr lang="zh-CN" altLang="zh-CN" sz="1600" b="1" dirty="0" smtClean="0">
                <a:solidFill>
                  <a:schemeClr val="bg1"/>
                </a:solidFill>
              </a:rPr>
              <a:t>课程</a:t>
            </a:r>
            <a:r>
              <a:rPr lang="en-US" altLang="zh-CN" sz="1600" b="1" dirty="0" smtClean="0">
                <a:solidFill>
                  <a:schemeClr val="bg1"/>
                </a:solidFill>
              </a:rPr>
              <a:t>        </a:t>
            </a:r>
            <a:r>
              <a:rPr lang="zh-CN" altLang="zh-CN" sz="1600" b="1" dirty="0" smtClean="0">
                <a:solidFill>
                  <a:schemeClr val="bg1"/>
                </a:solidFill>
              </a:rPr>
              <a:t>后</a:t>
            </a:r>
            <a:r>
              <a:rPr lang="zh-CN" altLang="zh-CN" sz="1600" b="1" dirty="0">
                <a:solidFill>
                  <a:schemeClr val="bg1"/>
                </a:solidFill>
              </a:rPr>
              <a:t>，学生任然可以通过本网站继续了解、学习软件工程。</a:t>
            </a:r>
          </a:p>
          <a:p>
            <a:r>
              <a:rPr lang="en-US" altLang="zh-CN" sz="1600" b="1" dirty="0">
                <a:solidFill>
                  <a:schemeClr val="bg1"/>
                </a:solidFill>
              </a:rPr>
              <a:t>FE-2</a:t>
            </a:r>
            <a:r>
              <a:rPr lang="zh-CN" altLang="zh-CN" sz="1600" b="1" dirty="0">
                <a:solidFill>
                  <a:schemeClr val="bg1"/>
                </a:solidFill>
              </a:rPr>
              <a:t>：</a:t>
            </a:r>
            <a:r>
              <a:rPr lang="zh-CN" altLang="zh-CN" sz="1600" b="1" dirty="0" smtClean="0">
                <a:solidFill>
                  <a:schemeClr val="bg1"/>
                </a:solidFill>
              </a:rPr>
              <a:t>提供</a:t>
            </a:r>
            <a:r>
              <a:rPr lang="zh-CN" altLang="en-US" sz="1600" b="1" dirty="0" smtClean="0">
                <a:solidFill>
                  <a:schemeClr val="bg1"/>
                </a:solidFill>
              </a:rPr>
              <a:t>各种类型的附件</a:t>
            </a:r>
            <a:r>
              <a:rPr lang="zh-CN" altLang="zh-CN" sz="1600" b="1" dirty="0" smtClean="0">
                <a:solidFill>
                  <a:schemeClr val="bg1"/>
                </a:solidFill>
              </a:rPr>
              <a:t>素材</a:t>
            </a:r>
            <a:r>
              <a:rPr lang="zh-CN" altLang="en-US" sz="1600" b="1" dirty="0">
                <a:solidFill>
                  <a:schemeClr val="bg1"/>
                </a:solidFill>
              </a:rPr>
              <a:t>的</a:t>
            </a:r>
            <a:r>
              <a:rPr lang="zh-CN" altLang="zh-CN" sz="1600" b="1" dirty="0" smtClean="0">
                <a:solidFill>
                  <a:schemeClr val="bg1"/>
                </a:solidFill>
              </a:rPr>
              <a:t>上</a:t>
            </a:r>
            <a:r>
              <a:rPr lang="zh-CN" altLang="zh-CN" sz="1600" b="1" dirty="0">
                <a:solidFill>
                  <a:schemeClr val="bg1"/>
                </a:solidFill>
              </a:rPr>
              <a:t>传和下载。 </a:t>
            </a:r>
          </a:p>
          <a:p>
            <a:r>
              <a:rPr lang="en-US" altLang="zh-CN" sz="1600" b="1" dirty="0">
                <a:solidFill>
                  <a:schemeClr val="bg1"/>
                </a:solidFill>
              </a:rPr>
              <a:t>FE-3</a:t>
            </a:r>
            <a:r>
              <a:rPr lang="zh-CN" altLang="zh-CN" sz="1600" b="1" dirty="0">
                <a:solidFill>
                  <a:schemeClr val="bg1"/>
                </a:solidFill>
              </a:rPr>
              <a:t>：教师可以自己更新自己教授课程的</a:t>
            </a:r>
            <a:r>
              <a:rPr lang="zh-CN" altLang="zh-CN" sz="1600" b="1" dirty="0" smtClean="0">
                <a:solidFill>
                  <a:schemeClr val="bg1"/>
                </a:solidFill>
              </a:rPr>
              <a:t>内容</a:t>
            </a:r>
            <a:r>
              <a:rPr lang="zh-CN" altLang="en-US" sz="1600" b="1" dirty="0" smtClean="0">
                <a:solidFill>
                  <a:schemeClr val="bg1"/>
                </a:solidFill>
              </a:rPr>
              <a:t>，比如课程链接，  课程资料，课程介绍等</a:t>
            </a:r>
            <a:r>
              <a:rPr lang="zh-CN" altLang="zh-CN" sz="1600" b="1" dirty="0" smtClean="0">
                <a:solidFill>
                  <a:schemeClr val="bg1"/>
                </a:solidFill>
              </a:rPr>
              <a:t>。</a:t>
            </a:r>
            <a:endParaRPr lang="zh-CN" altLang="zh-CN" sz="1600" b="1" dirty="0">
              <a:solidFill>
                <a:schemeClr val="bg1"/>
              </a:solidFill>
            </a:endParaRPr>
          </a:p>
          <a:p>
            <a:r>
              <a:rPr lang="en-US" altLang="zh-CN" sz="1600" b="1" dirty="0">
                <a:solidFill>
                  <a:schemeClr val="bg1"/>
                </a:solidFill>
              </a:rPr>
              <a:t>FE-4</a:t>
            </a:r>
            <a:r>
              <a:rPr lang="zh-CN" altLang="zh-CN" sz="1600" b="1" dirty="0" smtClean="0">
                <a:solidFill>
                  <a:schemeClr val="bg1"/>
                </a:solidFill>
              </a:rPr>
              <a:t>：</a:t>
            </a:r>
            <a:r>
              <a:rPr lang="en-US" altLang="zh-CN" sz="1600" b="1" dirty="0">
                <a:solidFill>
                  <a:schemeClr val="bg1"/>
                </a:solidFill>
              </a:rPr>
              <a:t> </a:t>
            </a:r>
            <a:r>
              <a:rPr lang="en-US" altLang="zh-CN" sz="1600" b="1" dirty="0" smtClean="0">
                <a:solidFill>
                  <a:schemeClr val="bg1"/>
                </a:solidFill>
              </a:rPr>
              <a:t> </a:t>
            </a:r>
            <a:r>
              <a:rPr lang="zh-CN" altLang="en-US" sz="1600" b="1" dirty="0" smtClean="0">
                <a:solidFill>
                  <a:schemeClr val="bg1"/>
                </a:solidFill>
              </a:rPr>
              <a:t>网站用户能正常的进行论坛</a:t>
            </a:r>
            <a:r>
              <a:rPr lang="zh-CN" altLang="zh-CN" sz="1600" b="1" dirty="0" smtClean="0">
                <a:solidFill>
                  <a:schemeClr val="bg1"/>
                </a:solidFill>
              </a:rPr>
              <a:t>交流</a:t>
            </a:r>
            <a:r>
              <a:rPr lang="zh-CN" altLang="en-US" sz="1600" b="1" dirty="0" smtClean="0">
                <a:solidFill>
                  <a:schemeClr val="bg1"/>
                </a:solidFill>
              </a:rPr>
              <a:t>以及课程答疑</a:t>
            </a:r>
            <a:r>
              <a:rPr lang="zh-CN" altLang="zh-CN" sz="1600" b="1" dirty="0" smtClean="0">
                <a:solidFill>
                  <a:schemeClr val="bg1"/>
                </a:solidFill>
              </a:rPr>
              <a:t>。</a:t>
            </a:r>
            <a:endParaRPr lang="zh-CN" altLang="zh-CN" sz="1600" b="1" dirty="0">
              <a:solidFill>
                <a:schemeClr val="bg1"/>
              </a:solidFill>
            </a:endParaRPr>
          </a:p>
          <a:p>
            <a:r>
              <a:rPr lang="en-US" altLang="zh-CN" sz="1600" b="1" dirty="0" smtClean="0">
                <a:solidFill>
                  <a:schemeClr val="bg1"/>
                </a:solidFill>
              </a:rPr>
              <a:t>FE-5:     </a:t>
            </a:r>
            <a:r>
              <a:rPr lang="zh-CN" altLang="zh-CN" sz="1600" b="1" dirty="0" smtClean="0">
                <a:solidFill>
                  <a:schemeClr val="bg1"/>
                </a:solidFill>
              </a:rPr>
              <a:t>部署</a:t>
            </a:r>
            <a:r>
              <a:rPr lang="zh-CN" altLang="zh-CN" sz="1600" b="1" dirty="0">
                <a:solidFill>
                  <a:schemeClr val="bg1"/>
                </a:solidFill>
              </a:rPr>
              <a:t>在校网</a:t>
            </a:r>
            <a:endParaRPr lang="en-US" altLang="zh-CN" sz="1600" b="1" dirty="0">
              <a:solidFill>
                <a:schemeClr val="bg1"/>
              </a:solidFill>
            </a:endParaRPr>
          </a:p>
          <a:p>
            <a:r>
              <a:rPr lang="en-US" altLang="zh-CN" sz="1600" b="1" dirty="0" smtClean="0">
                <a:solidFill>
                  <a:schemeClr val="bg1"/>
                </a:solidFill>
              </a:rPr>
              <a:t>FE-6</a:t>
            </a:r>
            <a:r>
              <a:rPr lang="zh-CN" altLang="en-US" sz="1600" b="1" dirty="0" smtClean="0">
                <a:solidFill>
                  <a:schemeClr val="bg1"/>
                </a:solidFill>
              </a:rPr>
              <a:t>：  管理员能够对用户信息，论坛信息，课程答疑，网站备份与还原，课程信息以及用户申请信息进行管理</a:t>
            </a:r>
            <a:endParaRPr lang="zh-CN" altLang="zh-CN" sz="1600" b="1" dirty="0">
              <a:solidFill>
                <a:schemeClr val="bg1"/>
              </a:solidFill>
            </a:endParaRPr>
          </a:p>
        </p:txBody>
      </p:sp>
    </p:spTree>
    <p:extLst>
      <p:ext uri="{BB962C8B-B14F-4D97-AF65-F5344CB8AC3E}">
        <p14:creationId xmlns:p14="http://schemas.microsoft.com/office/powerpoint/2010/main" val="314224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上下文图</a:t>
              </a:r>
              <a:endParaRPr lang="zh-CN" altLang="en-US" dirty="0">
                <a:solidFill>
                  <a:schemeClr val="bg1"/>
                </a:solidFill>
                <a:latin typeface="+mj-lt"/>
                <a:ea typeface="FZLanTingHeiS-EL-GB"/>
              </a:endParaRPr>
            </a:p>
          </p:txBody>
        </p:sp>
      </p:grpSp>
      <p:pic>
        <p:nvPicPr>
          <p:cNvPr id="19" name="图片 18"/>
          <p:cNvPicPr/>
          <p:nvPr/>
        </p:nvPicPr>
        <p:blipFill rotWithShape="1">
          <a:blip r:embed="rId2"/>
          <a:srcRect l="23550" t="8230" r="26907" b="11930"/>
          <a:stretch/>
        </p:blipFill>
        <p:spPr bwMode="auto">
          <a:xfrm>
            <a:off x="2278329" y="824405"/>
            <a:ext cx="4743450" cy="429958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087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用户代表确认邀请</a:t>
              </a:r>
              <a:endParaRPr lang="zh-CN" altLang="en-US" dirty="0">
                <a:solidFill>
                  <a:schemeClr val="bg1"/>
                </a:solidFill>
                <a:latin typeface="+mj-lt"/>
                <a:ea typeface="FZLanTingHeiS-EL-GB"/>
              </a:endParaRPr>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1475"/>
            <a:ext cx="9144000" cy="1794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19822"/>
            <a:ext cx="9144000" cy="192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86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用户代表确认邀请</a:t>
              </a:r>
              <a:endParaRPr lang="zh-CN" altLang="en-US" dirty="0">
                <a:solidFill>
                  <a:schemeClr val="bg1"/>
                </a:solidFill>
                <a:latin typeface="+mj-lt"/>
                <a:ea typeface="FZLanTingHeiS-EL-GB"/>
              </a:endParaRPr>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5646"/>
            <a:ext cx="9144000"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79862"/>
            <a:ext cx="9144000" cy="15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2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36031" cy="576064"/>
            <a:chOff x="1128969" y="3163443"/>
            <a:chExt cx="163603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33" name="TextBox 32"/>
            <p:cNvSpPr txBox="1"/>
            <p:nvPr/>
          </p:nvSpPr>
          <p:spPr>
            <a:xfrm>
              <a:off x="1682652" y="3297587"/>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用户群分类</a:t>
              </a:r>
              <a:endParaRPr lang="zh-CN" altLang="en-US" dirty="0">
                <a:solidFill>
                  <a:schemeClr val="bg1"/>
                </a:solidFill>
                <a:latin typeface="+mj-lt"/>
                <a:ea typeface="FZLanTingHeiS-EL-GB"/>
              </a:endParaRPr>
            </a:p>
          </p:txBody>
        </p:sp>
      </p:grpSp>
      <p:graphicFrame>
        <p:nvGraphicFramePr>
          <p:cNvPr id="2" name="表格 1"/>
          <p:cNvGraphicFramePr>
            <a:graphicFrameLocks noGrp="1"/>
          </p:cNvGraphicFramePr>
          <p:nvPr>
            <p:extLst>
              <p:ext uri="{D42A27DB-BD31-4B8C-83A1-F6EECF244321}">
                <p14:modId xmlns:p14="http://schemas.microsoft.com/office/powerpoint/2010/main" val="2026508748"/>
              </p:ext>
            </p:extLst>
          </p:nvPr>
        </p:nvGraphicFramePr>
        <p:xfrm>
          <a:off x="2195736" y="1059582"/>
          <a:ext cx="6687672" cy="4079671"/>
        </p:xfrm>
        <a:graphic>
          <a:graphicData uri="http://schemas.openxmlformats.org/drawingml/2006/table">
            <a:tbl>
              <a:tblPr firstRow="1" firstCol="1" bandRow="1">
                <a:tableStyleId>{5C22544A-7EE6-4342-B048-85BDC9FD1C3A}</a:tableStyleId>
              </a:tblPr>
              <a:tblGrid>
                <a:gridCol w="395710"/>
                <a:gridCol w="395710"/>
                <a:gridCol w="395710"/>
                <a:gridCol w="1036047"/>
                <a:gridCol w="2376264"/>
                <a:gridCol w="2088231"/>
              </a:tblGrid>
              <a:tr h="187353">
                <a:tc>
                  <a:txBody>
                    <a:bodyPr/>
                    <a:lstStyle/>
                    <a:p>
                      <a:pPr algn="just">
                        <a:spcAft>
                          <a:spcPts val="0"/>
                        </a:spcAft>
                      </a:pPr>
                      <a:r>
                        <a:rPr lang="zh-CN" sz="1050" kern="100" dirty="0">
                          <a:effectLst/>
                        </a:rPr>
                        <a:t>用户类</a:t>
                      </a:r>
                      <a:endParaRPr lang="zh-CN" sz="1000" kern="100" dirty="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用户类别</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用户代表</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联系方式</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用户描述</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用户作用</a:t>
                      </a:r>
                      <a:endParaRPr lang="zh-CN" sz="1000" kern="100">
                        <a:effectLst/>
                        <a:latin typeface="等线"/>
                        <a:ea typeface="宋体"/>
                        <a:cs typeface="Times New Roman"/>
                      </a:endParaRPr>
                    </a:p>
                  </a:txBody>
                  <a:tcPr marL="22461" marR="22461" marT="0" marB="0"/>
                </a:tc>
              </a:tr>
              <a:tr h="1087742">
                <a:tc>
                  <a:txBody>
                    <a:bodyPr/>
                    <a:lstStyle/>
                    <a:p>
                      <a:pPr algn="just">
                        <a:spcAft>
                          <a:spcPts val="0"/>
                        </a:spcAft>
                      </a:pPr>
                      <a:r>
                        <a:rPr lang="zh-CN" sz="1000" kern="100">
                          <a:effectLst/>
                        </a:rPr>
                        <a:t>教师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核心用户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TEL:13357102333</a:t>
                      </a:r>
                      <a:endParaRPr lang="zh-CN" sz="1000" kern="100">
                        <a:effectLst/>
                      </a:endParaRPr>
                    </a:p>
                    <a:p>
                      <a:pPr algn="just">
                        <a:spcAft>
                          <a:spcPts val="0"/>
                        </a:spcAft>
                      </a:pPr>
                      <a:r>
                        <a:rPr lang="en-US" sz="1000" kern="100">
                          <a:effectLst/>
                        </a:rPr>
                        <a:t>MAIL:</a:t>
                      </a:r>
                      <a:r>
                        <a:rPr lang="en-US" sz="1000" u="sng" kern="100">
                          <a:effectLst/>
                          <a:hlinkClick r:id="rId2"/>
                        </a:rPr>
                        <a:t>yangc@zucc.edu.cn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作为本项目的发起人，同时也是本课程的直接授课教师，在开发和使用上可以给出需求，具有很强的代表性。同时杨枨老师作为一个在互联网行业，特别是在软件工程行业涉猎广泛，拥有多年的教学经验，对于该项目有极大的指导性作用。</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项目小组在开发过程中遇到问题可以及时与杨枨老师进行沟通，获取指导性意见。</a:t>
                      </a:r>
                      <a:endParaRPr lang="zh-CN" sz="1000" kern="100" dirty="0">
                        <a:effectLst/>
                        <a:latin typeface="等线"/>
                        <a:ea typeface="宋体"/>
                        <a:cs typeface="Times New Roman"/>
                      </a:endParaRPr>
                    </a:p>
                  </a:txBody>
                  <a:tcPr marL="22461" marR="22461" marT="0" marB="0"/>
                </a:tc>
              </a:tr>
              <a:tr h="421545">
                <a:tc>
                  <a:txBody>
                    <a:bodyPr/>
                    <a:lstStyle/>
                    <a:p>
                      <a:pPr algn="just">
                        <a:spcAft>
                          <a:spcPts val="0"/>
                        </a:spcAft>
                      </a:pPr>
                      <a:r>
                        <a:rPr lang="zh-CN" sz="1000" kern="100">
                          <a:effectLst/>
                        </a:rPr>
                        <a:t>学生</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葛倍良</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MAIL</a:t>
                      </a:r>
                      <a:r>
                        <a:rPr lang="zh-CN" sz="1000" kern="100">
                          <a:effectLst/>
                        </a:rPr>
                        <a:t>：</a:t>
                      </a:r>
                      <a:r>
                        <a:rPr lang="en-US" sz="1000" u="sng" kern="100">
                          <a:effectLst/>
                          <a:hlinkClick r:id="rId3"/>
                        </a:rPr>
                        <a:t>31501364@stu.zucc.edu.cn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在软件开发过程中一直积极学习，长期在图书馆中学习相关知识。</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提供学生的需求，同时作为开发者对软件开发过程有更多的思考。</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游客</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何海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TEL:15858260632</a:t>
                      </a:r>
                      <a:endParaRPr lang="zh-CN" sz="1000" kern="100">
                        <a:effectLst/>
                      </a:endParaRPr>
                    </a:p>
                    <a:p>
                      <a:pPr algn="just">
                        <a:spcAft>
                          <a:spcPts val="0"/>
                        </a:spcAft>
                      </a:pPr>
                      <a:r>
                        <a:rPr lang="en-US" sz="1000" kern="100">
                          <a:effectLst/>
                        </a:rPr>
                        <a:t>MAIL:</a:t>
                      </a:r>
                      <a:r>
                        <a:rPr lang="en-US" sz="1000" u="sng" kern="100">
                          <a:effectLst/>
                          <a:hlinkClick r:id="rId3"/>
                        </a:rPr>
                        <a:t>31503236@stu.zucc.edu.cn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对于软件开发及编码有极强的学习兴趣。使用</a:t>
                      </a:r>
                      <a:r>
                        <a:rPr lang="en-US" sz="1000" kern="100">
                          <a:effectLst/>
                        </a:rPr>
                        <a:t>BB</a:t>
                      </a:r>
                      <a:r>
                        <a:rPr lang="zh-CN" sz="1000" kern="100">
                          <a:effectLst/>
                        </a:rPr>
                        <a:t>、慕课等类似网站的用户。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提供网站建设的个人意见和吸引点。</a:t>
                      </a:r>
                      <a:endParaRPr lang="zh-CN" sz="1000" kern="100">
                        <a:effectLst/>
                        <a:latin typeface="等线"/>
                        <a:ea typeface="宋体"/>
                        <a:cs typeface="Times New Roman"/>
                      </a:endParaRPr>
                    </a:p>
                  </a:txBody>
                  <a:tcPr marL="22461" marR="22461" marT="0" marB="0"/>
                </a:tc>
              </a:tr>
              <a:tr h="843089">
                <a:tc>
                  <a:txBody>
                    <a:bodyPr/>
                    <a:lstStyle/>
                    <a:p>
                      <a:pPr algn="just">
                        <a:spcAft>
                          <a:spcPts val="0"/>
                        </a:spcAft>
                      </a:pPr>
                      <a:r>
                        <a:rPr lang="zh-CN" sz="1000" kern="100">
                          <a:effectLst/>
                        </a:rPr>
                        <a:t>管理员</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李泽龙</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TEL:18258871339</a:t>
                      </a:r>
                      <a:endParaRPr lang="zh-CN" sz="1000" kern="100">
                        <a:effectLst/>
                      </a:endParaRPr>
                    </a:p>
                    <a:p>
                      <a:pPr algn="just">
                        <a:spcAft>
                          <a:spcPts val="0"/>
                        </a:spcAft>
                      </a:pPr>
                      <a:r>
                        <a:rPr lang="en-US" sz="1000" kern="100">
                          <a:effectLst/>
                        </a:rPr>
                        <a:t>MAIL:kurisu_l@163.com</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是本次项目的项目经理，直接负责本次项目，对项目过程及进度进行直接控制，是管理员的不二人选，同时具有较强的领导力及判断力。</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提供管理员需求并对本次项目进行进度及过程的控制。</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项目决策人</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蒋家俊</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TEL:15858266626</a:t>
                      </a:r>
                      <a:endParaRPr lang="zh-CN" sz="1000" kern="100">
                        <a:effectLst/>
                      </a:endParaRPr>
                    </a:p>
                    <a:p>
                      <a:pPr algn="just">
                        <a:spcAft>
                          <a:spcPts val="0"/>
                        </a:spcAft>
                      </a:pPr>
                      <a:r>
                        <a:rPr lang="en-US" sz="1000" kern="100">
                          <a:effectLst/>
                        </a:rPr>
                        <a:t>MAIL:</a:t>
                      </a:r>
                      <a:r>
                        <a:rPr lang="en-US" sz="1000" u="sng" kern="100">
                          <a:effectLst/>
                          <a:hlinkClick r:id="rId3"/>
                        </a:rPr>
                        <a:t>31501368@stu.zucc.edu.cn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解决不同用户群之间的需求冲突、协调不一致并对出现的范围问题作出仲裁。</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当对决定不清晰或被授权人放弃履行他们的职责，决策人用做好应对措施。</a:t>
                      </a:r>
                      <a:endParaRPr lang="zh-CN" sz="1000" kern="100" dirty="0">
                        <a:effectLst/>
                        <a:latin typeface="等线"/>
                        <a:ea typeface="宋体"/>
                        <a:cs typeface="Times New Roman"/>
                      </a:endParaRPr>
                    </a:p>
                  </a:txBody>
                  <a:tcPr marL="22461" marR="22461" marT="0" marB="0"/>
                </a:tc>
              </a:tr>
            </a:tbl>
          </a:graphicData>
        </a:graphic>
      </p:graphicFrame>
    </p:spTree>
    <p:extLst>
      <p:ext uri="{BB962C8B-B14F-4D97-AF65-F5344CB8AC3E}">
        <p14:creationId xmlns:p14="http://schemas.microsoft.com/office/powerpoint/2010/main" val="188039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6653" y="189241"/>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49580" y="320619"/>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0" name="组合 209"/>
          <p:cNvGrpSpPr/>
          <p:nvPr/>
        </p:nvGrpSpPr>
        <p:grpSpPr>
          <a:xfrm>
            <a:off x="2114600" y="856597"/>
            <a:ext cx="1881336" cy="1732219"/>
            <a:chOff x="1619672" y="1563638"/>
            <a:chExt cx="1440000" cy="1080000"/>
          </a:xfrm>
        </p:grpSpPr>
        <p:grpSp>
          <p:nvGrpSpPr>
            <p:cNvPr id="213" name="组合 212"/>
            <p:cNvGrpSpPr/>
            <p:nvPr/>
          </p:nvGrpSpPr>
          <p:grpSpPr>
            <a:xfrm>
              <a:off x="1619672" y="1563638"/>
              <a:ext cx="1440000" cy="1080000"/>
              <a:chOff x="1619672" y="1563638"/>
              <a:chExt cx="1440000" cy="1080000"/>
            </a:xfrm>
          </p:grpSpPr>
          <p:sp>
            <p:nvSpPr>
              <p:cNvPr id="215" name="矩形 214"/>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216" name="矩形 215"/>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12" name="矩形 211"/>
            <p:cNvSpPr/>
            <p:nvPr/>
          </p:nvSpPr>
          <p:spPr>
            <a:xfrm>
              <a:off x="1689736" y="1877441"/>
              <a:ext cx="1260000" cy="57567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教师用户代表：</a:t>
              </a:r>
              <a:r>
                <a:rPr kumimoji="0" lang="zh-CN" altLang="en-US" sz="1800" b="0" i="0" u="none" strike="noStrike" kern="0" cap="none" spc="0" normalizeH="0" baseline="0" noProof="0" dirty="0" smtClean="0">
                  <a:ln>
                    <a:noFill/>
                  </a:ln>
                  <a:solidFill>
                    <a:srgbClr val="FFFFFF"/>
                  </a:solidFill>
                  <a:effectLst/>
                  <a:uLnTx/>
                  <a:uFillTx/>
                </a:rPr>
                <a:t>杨枨</a:t>
              </a:r>
              <a:endParaRPr kumimoji="0" lang="zh-CN" altLang="en-US" sz="1800" b="0" i="0" u="none" strike="noStrike" kern="0" cap="none" spc="0" normalizeH="0" baseline="0" noProof="0" dirty="0" smtClean="0">
                <a:ln>
                  <a:noFill/>
                </a:ln>
                <a:solidFill>
                  <a:srgbClr val="FFFFFF"/>
                </a:solidFill>
                <a:effectLst/>
                <a:uLnTx/>
                <a:uFillTx/>
              </a:endParaRPr>
            </a:p>
          </p:txBody>
        </p:sp>
      </p:gr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5" y="861088"/>
            <a:ext cx="2016224" cy="1727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6" y="2715767"/>
            <a:ext cx="2016224" cy="173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组合 57"/>
          <p:cNvGrpSpPr/>
          <p:nvPr/>
        </p:nvGrpSpPr>
        <p:grpSpPr>
          <a:xfrm>
            <a:off x="2123729" y="2715767"/>
            <a:ext cx="1881336" cy="1732219"/>
            <a:chOff x="1619672" y="1563638"/>
            <a:chExt cx="1440000" cy="1080000"/>
          </a:xfrm>
        </p:grpSpPr>
        <p:grpSp>
          <p:nvGrpSpPr>
            <p:cNvPr id="59" name="组合 58"/>
            <p:cNvGrpSpPr/>
            <p:nvPr/>
          </p:nvGrpSpPr>
          <p:grpSpPr>
            <a:xfrm>
              <a:off x="1619672" y="1563638"/>
              <a:ext cx="1440000" cy="1080000"/>
              <a:chOff x="1619672" y="1563638"/>
              <a:chExt cx="1440000" cy="1080000"/>
            </a:xfrm>
          </p:grpSpPr>
          <p:sp>
            <p:nvSpPr>
              <p:cNvPr id="61" name="矩形 60"/>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62" name="矩形 61"/>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60" name="矩形 59"/>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管理员用户代表：李泽龙</a:t>
              </a:r>
              <a:endParaRPr kumimoji="0" lang="zh-CN" altLang="en-US" sz="1800" b="0" i="0" u="none" strike="noStrike" kern="0" cap="none" spc="0" normalizeH="0" baseline="0" noProof="0" dirty="0" smtClean="0">
                <a:ln>
                  <a:noFill/>
                </a:ln>
                <a:solidFill>
                  <a:srgbClr val="FFFFFF"/>
                </a:solidFill>
                <a:effectLst/>
                <a:uLnTx/>
                <a:uFillTx/>
              </a:endParaRPr>
            </a:p>
          </p:txBody>
        </p:sp>
      </p:gr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670" y="861088"/>
            <a:ext cx="2007095" cy="173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 name="组合 62"/>
          <p:cNvGrpSpPr/>
          <p:nvPr/>
        </p:nvGrpSpPr>
        <p:grpSpPr>
          <a:xfrm>
            <a:off x="7235765" y="861088"/>
            <a:ext cx="1881336" cy="1732219"/>
            <a:chOff x="1619672" y="1563638"/>
            <a:chExt cx="1440000" cy="1080000"/>
          </a:xfrm>
        </p:grpSpPr>
        <p:grpSp>
          <p:nvGrpSpPr>
            <p:cNvPr id="64" name="组合 63"/>
            <p:cNvGrpSpPr/>
            <p:nvPr/>
          </p:nvGrpSpPr>
          <p:grpSpPr>
            <a:xfrm>
              <a:off x="1619672" y="1563638"/>
              <a:ext cx="1440000" cy="1080000"/>
              <a:chOff x="1619672" y="1563638"/>
              <a:chExt cx="1440000" cy="1080000"/>
            </a:xfrm>
          </p:grpSpPr>
          <p:sp>
            <p:nvSpPr>
              <p:cNvPr id="66" name="矩形 65"/>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67" name="矩形 66"/>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65" name="矩形 64"/>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学生用户代表：葛倍良</a:t>
              </a:r>
              <a:endParaRPr kumimoji="0" lang="zh-CN" altLang="en-US" sz="1800" b="0" i="0" u="none" strike="noStrike" kern="0" cap="none" spc="0" normalizeH="0" baseline="0" noProof="0" dirty="0" smtClean="0">
                <a:ln>
                  <a:noFill/>
                </a:ln>
                <a:solidFill>
                  <a:srgbClr val="FFFFFF"/>
                </a:solidFill>
                <a:effectLst/>
                <a:uLnTx/>
                <a:uFillTx/>
              </a:endParaRPr>
            </a:p>
          </p:txBody>
        </p:sp>
      </p:gr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037" y="2695784"/>
            <a:ext cx="2006728" cy="175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8" name="组合 67"/>
          <p:cNvGrpSpPr/>
          <p:nvPr/>
        </p:nvGrpSpPr>
        <p:grpSpPr>
          <a:xfrm>
            <a:off x="7243665" y="2695784"/>
            <a:ext cx="1881336" cy="1732219"/>
            <a:chOff x="1619672" y="1563638"/>
            <a:chExt cx="1440000" cy="1080000"/>
          </a:xfrm>
        </p:grpSpPr>
        <p:grpSp>
          <p:nvGrpSpPr>
            <p:cNvPr id="69" name="组合 68"/>
            <p:cNvGrpSpPr/>
            <p:nvPr/>
          </p:nvGrpSpPr>
          <p:grpSpPr>
            <a:xfrm>
              <a:off x="1619672" y="1563638"/>
              <a:ext cx="1440000" cy="1080000"/>
              <a:chOff x="1619672" y="1563638"/>
              <a:chExt cx="1440000" cy="1080000"/>
            </a:xfrm>
          </p:grpSpPr>
          <p:sp>
            <p:nvSpPr>
              <p:cNvPr id="71" name="矩形 70"/>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72" name="矩形 71"/>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70" name="矩形 69"/>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游客用户代表：何海</a:t>
              </a:r>
              <a:endParaRPr kumimoji="0" lang="zh-CN" altLang="en-US" sz="1800" b="0" i="0" u="none" strike="noStrike" kern="0" cap="none" spc="0" normalizeH="0" baseline="0" noProof="0" dirty="0" smtClean="0">
                <a:ln>
                  <a:noFill/>
                </a:ln>
                <a:solidFill>
                  <a:srgbClr val="FFFFFF"/>
                </a:solidFill>
                <a:effectLst/>
                <a:uLnTx/>
                <a:uFillTx/>
              </a:endParaRPr>
            </a:p>
          </p:txBody>
        </p:sp>
      </p:grpSp>
    </p:spTree>
    <p:extLst>
      <p:ext uri="{BB962C8B-B14F-4D97-AF65-F5344CB8AC3E}">
        <p14:creationId xmlns:p14="http://schemas.microsoft.com/office/powerpoint/2010/main" val="36102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750"/>
                                        <p:tgtEl>
                                          <p:spTgt spid="210"/>
                                        </p:tgtEl>
                                      </p:cBhvr>
                                    </p:animEffect>
                                    <p:anim calcmode="lin" valueType="num">
                                      <p:cBhvr>
                                        <p:cTn id="8" dur="750" fill="hold"/>
                                        <p:tgtEl>
                                          <p:spTgt spid="210"/>
                                        </p:tgtEl>
                                        <p:attrNameLst>
                                          <p:attrName>ppt_x</p:attrName>
                                        </p:attrNameLst>
                                      </p:cBhvr>
                                      <p:tavLst>
                                        <p:tav tm="0">
                                          <p:val>
                                            <p:strVal val="#ppt_x"/>
                                          </p:val>
                                        </p:tav>
                                        <p:tav tm="100000">
                                          <p:val>
                                            <p:strVal val="#ppt_x"/>
                                          </p:val>
                                        </p:tav>
                                      </p:tavLst>
                                    </p:anim>
                                    <p:anim calcmode="lin" valueType="num">
                                      <p:cBhvr>
                                        <p:cTn id="9" dur="750" fill="hold"/>
                                        <p:tgtEl>
                                          <p:spTgt spid="2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750"/>
                                        <p:tgtEl>
                                          <p:spTgt spid="58"/>
                                        </p:tgtEl>
                                      </p:cBhvr>
                                    </p:animEffect>
                                    <p:anim calcmode="lin" valueType="num">
                                      <p:cBhvr>
                                        <p:cTn id="14" dur="750" fill="hold"/>
                                        <p:tgtEl>
                                          <p:spTgt spid="58"/>
                                        </p:tgtEl>
                                        <p:attrNameLst>
                                          <p:attrName>ppt_x</p:attrName>
                                        </p:attrNameLst>
                                      </p:cBhvr>
                                      <p:tavLst>
                                        <p:tav tm="0">
                                          <p:val>
                                            <p:strVal val="#ppt_x"/>
                                          </p:val>
                                        </p:tav>
                                        <p:tav tm="100000">
                                          <p:val>
                                            <p:strVal val="#ppt_x"/>
                                          </p:val>
                                        </p:tav>
                                      </p:tavLst>
                                    </p:anim>
                                    <p:anim calcmode="lin" valueType="num">
                                      <p:cBhvr>
                                        <p:cTn id="15" dur="750" fill="hold"/>
                                        <p:tgtEl>
                                          <p:spTgt spid="5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750"/>
                                        <p:tgtEl>
                                          <p:spTgt spid="63"/>
                                        </p:tgtEl>
                                      </p:cBhvr>
                                    </p:animEffect>
                                    <p:anim calcmode="lin" valueType="num">
                                      <p:cBhvr>
                                        <p:cTn id="20" dur="750" fill="hold"/>
                                        <p:tgtEl>
                                          <p:spTgt spid="63"/>
                                        </p:tgtEl>
                                        <p:attrNameLst>
                                          <p:attrName>ppt_x</p:attrName>
                                        </p:attrNameLst>
                                      </p:cBhvr>
                                      <p:tavLst>
                                        <p:tav tm="0">
                                          <p:val>
                                            <p:strVal val="#ppt_x"/>
                                          </p:val>
                                        </p:tav>
                                        <p:tav tm="100000">
                                          <p:val>
                                            <p:strVal val="#ppt_x"/>
                                          </p:val>
                                        </p:tav>
                                      </p:tavLst>
                                    </p:anim>
                                    <p:anim calcmode="lin" valueType="num">
                                      <p:cBhvr>
                                        <p:cTn id="21" dur="750" fill="hold"/>
                                        <p:tgtEl>
                                          <p:spTgt spid="63"/>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7" presetClass="entr" presetSubtype="0" fill="hold"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750"/>
                                        <p:tgtEl>
                                          <p:spTgt spid="68"/>
                                        </p:tgtEl>
                                      </p:cBhvr>
                                    </p:animEffect>
                                    <p:anim calcmode="lin" valueType="num">
                                      <p:cBhvr>
                                        <p:cTn id="26" dur="750" fill="hold"/>
                                        <p:tgtEl>
                                          <p:spTgt spid="68"/>
                                        </p:tgtEl>
                                        <p:attrNameLst>
                                          <p:attrName>ppt_x</p:attrName>
                                        </p:attrNameLst>
                                      </p:cBhvr>
                                      <p:tavLst>
                                        <p:tav tm="0">
                                          <p:val>
                                            <p:strVal val="#ppt_x"/>
                                          </p:val>
                                        </p:tav>
                                        <p:tav tm="100000">
                                          <p:val>
                                            <p:strVal val="#ppt_x"/>
                                          </p:val>
                                        </p:tav>
                                      </p:tavLst>
                                    </p:anim>
                                    <p:anim calcmode="lin" valueType="num">
                                      <p:cBhvr>
                                        <p:cTn id="27" dur="75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1077218"/>
          </a:xfrm>
          <a:prstGeom prst="rect">
            <a:avLst/>
          </a:prstGeom>
          <a:noFill/>
        </p:spPr>
        <p:txBody>
          <a:bodyPr wrap="square" rtlCol="0">
            <a:spAutoFit/>
          </a:bodyPr>
          <a:lstStyle/>
          <a:p>
            <a:r>
              <a:rPr lang="zh-CN" altLang="en-US" sz="1600" b="1" dirty="0" smtClean="0">
                <a:solidFill>
                  <a:schemeClr val="bg1"/>
                </a:solidFill>
              </a:rPr>
              <a:t>为从用户代表中获得相应的用户需求，我们对每一位用户都以访谈的形式进行了需求获取，并记录下会议纪要及会议录音，为明确需求，我们对于需求模糊的用户进行了不止一次的需求获取访谈以明确需求，使得获取的需求明确清晰。</a:t>
            </a:r>
            <a:endParaRPr lang="zh-CN" altLang="zh-CN" sz="1600" b="1" dirty="0">
              <a:solidFill>
                <a:schemeClr val="bg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2328863"/>
            <a:ext cx="70770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2931790"/>
            <a:ext cx="70770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463" y="4011910"/>
            <a:ext cx="2057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75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1323439"/>
          </a:xfrm>
          <a:prstGeom prst="rect">
            <a:avLst/>
          </a:prstGeom>
          <a:noFill/>
        </p:spPr>
        <p:txBody>
          <a:bodyPr wrap="square" rtlCol="0">
            <a:spAutoFit/>
          </a:bodyPr>
          <a:lstStyle/>
          <a:p>
            <a:r>
              <a:rPr lang="zh-CN" altLang="en-US" sz="1600" b="1" dirty="0" smtClean="0">
                <a:solidFill>
                  <a:schemeClr val="bg1"/>
                </a:solidFill>
              </a:rPr>
              <a:t>为更好的从用户中获取需求，在访谈的同时我们项目组借助了由</a:t>
            </a:r>
            <a:r>
              <a:rPr lang="en-US" altLang="zh-CN" sz="1600" b="1" dirty="0" err="1" smtClean="0">
                <a:solidFill>
                  <a:schemeClr val="bg1"/>
                </a:solidFill>
              </a:rPr>
              <a:t>Axure</a:t>
            </a:r>
            <a:r>
              <a:rPr lang="en-US" altLang="zh-CN" sz="1600" b="1" dirty="0" smtClean="0">
                <a:solidFill>
                  <a:schemeClr val="bg1"/>
                </a:solidFill>
              </a:rPr>
              <a:t> RP8</a:t>
            </a:r>
            <a:r>
              <a:rPr lang="zh-CN" altLang="en-US" sz="1600" b="1" dirty="0" smtClean="0">
                <a:solidFill>
                  <a:schemeClr val="bg1"/>
                </a:solidFill>
              </a:rPr>
              <a:t>软件开发的项目原型。从而使得用户能够更加直观的从提出他们的需求，使我们项目团队能够更好的与用户进行沟通，每一次的会议都能使得我们的原型更加完善，也更符合用户的需求。使得项目进度大大提升！！</a:t>
            </a:r>
            <a:endParaRPr lang="zh-CN" altLang="zh-CN" sz="1600" b="1" dirty="0">
              <a:solidFill>
                <a:schemeClr val="bg1"/>
              </a:solidFill>
            </a:endParaRPr>
          </a:p>
        </p:txBody>
      </p:sp>
    </p:spTree>
    <p:extLst>
      <p:ext uri="{BB962C8B-B14F-4D97-AF65-F5344CB8AC3E}">
        <p14:creationId xmlns:p14="http://schemas.microsoft.com/office/powerpoint/2010/main" val="114282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338554"/>
          </a:xfrm>
          <a:prstGeom prst="rect">
            <a:avLst/>
          </a:prstGeom>
          <a:noFill/>
        </p:spPr>
        <p:txBody>
          <a:bodyPr wrap="square" rtlCol="0">
            <a:spAutoFit/>
          </a:bodyPr>
          <a:lstStyle/>
          <a:p>
            <a:r>
              <a:rPr lang="zh-CN" altLang="en-US" sz="1600" b="1" dirty="0" smtClean="0">
                <a:solidFill>
                  <a:schemeClr val="bg1"/>
                </a:solidFill>
              </a:rPr>
              <a:t>它是长这样的！</a:t>
            </a:r>
            <a:endParaRPr lang="zh-CN" altLang="zh-CN" sz="1600" b="1" dirty="0">
              <a:solidFill>
                <a:schemeClr val="bg1"/>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5" y="0"/>
            <a:ext cx="808355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87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需求记录</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830997"/>
          </a:xfrm>
          <a:prstGeom prst="rect">
            <a:avLst/>
          </a:prstGeom>
          <a:noFill/>
        </p:spPr>
        <p:txBody>
          <a:bodyPr wrap="square" rtlCol="0">
            <a:spAutoFit/>
          </a:bodyPr>
          <a:lstStyle/>
          <a:p>
            <a:r>
              <a:rPr lang="zh-CN" altLang="en-US" sz="1600" b="1" dirty="0" smtClean="0">
                <a:solidFill>
                  <a:schemeClr val="bg1"/>
                </a:solidFill>
              </a:rPr>
              <a:t>从各位用户代表中获得需求后，为了更好的进行界面的开发以及后续工作的展开，我们对每位用户的需求进行了用例划分，用例图的绘画以及用例描述，并且整理成为了用例文档。</a:t>
            </a:r>
            <a:endParaRPr lang="zh-CN" altLang="zh-CN" sz="1600" b="1" dirty="0">
              <a:solidFill>
                <a:schemeClr val="bg1"/>
              </a:solidFill>
            </a:endParaRPr>
          </a:p>
        </p:txBody>
      </p:sp>
    </p:spTree>
    <p:extLst>
      <p:ext uri="{BB962C8B-B14F-4D97-AF65-F5344CB8AC3E}">
        <p14:creationId xmlns:p14="http://schemas.microsoft.com/office/powerpoint/2010/main" val="35941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9387" y="411510"/>
            <a:ext cx="2131107" cy="736776"/>
            <a:chOff x="-9406" y="1544053"/>
            <a:chExt cx="5738749" cy="2055394"/>
          </a:xfrm>
        </p:grpSpPr>
        <p:sp>
          <p:nvSpPr>
            <p:cNvPr id="4" name="圆角矩形 3"/>
            <p:cNvSpPr/>
            <p:nvPr/>
          </p:nvSpPr>
          <p:spPr>
            <a:xfrm>
              <a:off x="0" y="1707654"/>
              <a:ext cx="5544616" cy="1728192"/>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
            <p:cNvSpPr/>
            <p:nvPr/>
          </p:nvSpPr>
          <p:spPr>
            <a:xfrm>
              <a:off x="-9406" y="1544053"/>
              <a:ext cx="5738749" cy="2055394"/>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TextBox 11"/>
          <p:cNvSpPr txBox="1"/>
          <p:nvPr/>
        </p:nvSpPr>
        <p:spPr>
          <a:xfrm>
            <a:off x="0" y="518288"/>
            <a:ext cx="1980029" cy="523220"/>
          </a:xfrm>
          <a:prstGeom prst="rect">
            <a:avLst/>
          </a:prstGeom>
          <a:noFill/>
        </p:spPr>
        <p:txBody>
          <a:bodyPr wrap="none" rtlCol="0">
            <a:spAutoFit/>
          </a:bodyPr>
          <a:lstStyle/>
          <a:p>
            <a:r>
              <a:rPr lang="zh-CN" altLang="en-US" sz="2800" dirty="0" smtClean="0">
                <a:solidFill>
                  <a:schemeClr val="bg1"/>
                </a:solidFill>
              </a:rPr>
              <a:t>编写目的：</a:t>
            </a:r>
            <a:endParaRPr lang="zh-CN" altLang="en-US" sz="2800" dirty="0">
              <a:solidFill>
                <a:schemeClr val="bg1"/>
              </a:solidFill>
            </a:endParaRPr>
          </a:p>
        </p:txBody>
      </p:sp>
      <p:sp>
        <p:nvSpPr>
          <p:cNvPr id="17" name="Oval 2"/>
          <p:cNvSpPr>
            <a:spLocks noChangeArrowheads="1"/>
          </p:cNvSpPr>
          <p:nvPr/>
        </p:nvSpPr>
        <p:spPr bwMode="auto">
          <a:xfrm>
            <a:off x="7014316" y="2228053"/>
            <a:ext cx="687390" cy="687390"/>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TextBox 17"/>
          <p:cNvSpPr txBox="1"/>
          <p:nvPr/>
        </p:nvSpPr>
        <p:spPr>
          <a:xfrm>
            <a:off x="1403648" y="1419622"/>
            <a:ext cx="7308304" cy="2677656"/>
          </a:xfrm>
          <a:prstGeom prst="rect">
            <a:avLst/>
          </a:prstGeom>
          <a:noFill/>
        </p:spPr>
        <p:txBody>
          <a:bodyPr wrap="square" rtlCol="0">
            <a:spAutoFit/>
          </a:bodyPr>
          <a:lstStyle/>
          <a:p>
            <a:r>
              <a:rPr lang="en-US" altLang="zh-CN" sz="2800" dirty="0" smtClean="0">
                <a:solidFill>
                  <a:schemeClr val="bg1"/>
                </a:solidFill>
              </a:rPr>
              <a:t>        </a:t>
            </a:r>
            <a:r>
              <a:rPr lang="zh-CN" altLang="zh-CN" sz="2800" dirty="0" smtClean="0">
                <a:solidFill>
                  <a:schemeClr val="bg1"/>
                </a:solidFill>
              </a:rPr>
              <a:t>通过</a:t>
            </a:r>
            <a:r>
              <a:rPr lang="zh-CN" altLang="zh-CN" sz="2800" dirty="0">
                <a:solidFill>
                  <a:schemeClr val="bg1"/>
                </a:solidFill>
              </a:rPr>
              <a:t>本文档定义软件工程系列</a:t>
            </a:r>
            <a:r>
              <a:rPr lang="zh-CN" altLang="zh-CN" sz="2800" dirty="0">
                <a:solidFill>
                  <a:schemeClr val="bg1"/>
                </a:solidFill>
              </a:rPr>
              <a:t>课程教学辅助</a:t>
            </a:r>
            <a:r>
              <a:rPr lang="zh-CN" altLang="zh-CN" sz="2800" dirty="0" smtClean="0">
                <a:solidFill>
                  <a:schemeClr val="bg1"/>
                </a:solidFill>
              </a:rPr>
              <a:t>网站</a:t>
            </a:r>
            <a:r>
              <a:rPr lang="zh-CN" altLang="zh-CN" sz="2800" dirty="0">
                <a:solidFill>
                  <a:schemeClr val="bg1"/>
                </a:solidFill>
              </a:rPr>
              <a:t>产品的需求</a:t>
            </a:r>
            <a:r>
              <a:rPr lang="zh-CN" altLang="zh-CN" sz="2800" dirty="0">
                <a:solidFill>
                  <a:schemeClr val="bg1"/>
                </a:solidFill>
              </a:rPr>
              <a:t>，以求在项目组员与</a:t>
            </a:r>
            <a:r>
              <a:rPr lang="zh-CN" altLang="zh-CN" sz="2800" dirty="0" smtClean="0">
                <a:solidFill>
                  <a:schemeClr val="bg1"/>
                </a:solidFill>
              </a:rPr>
              <a:t>相关</a:t>
            </a:r>
            <a:r>
              <a:rPr lang="zh-CN" altLang="en-US" sz="2800" dirty="0" smtClean="0">
                <a:solidFill>
                  <a:schemeClr val="bg1"/>
                </a:solidFill>
              </a:rPr>
              <a:t>干系人</a:t>
            </a:r>
            <a:r>
              <a:rPr lang="zh-CN" altLang="zh-CN" sz="2800" dirty="0" smtClean="0">
                <a:solidFill>
                  <a:schemeClr val="bg1"/>
                </a:solidFill>
              </a:rPr>
              <a:t>之间</a:t>
            </a:r>
            <a:r>
              <a:rPr lang="zh-CN" altLang="zh-CN" sz="2800" dirty="0">
                <a:solidFill>
                  <a:schemeClr val="bg1"/>
                </a:solidFill>
              </a:rPr>
              <a:t>达成一致的需求描述。便于用户、开发</a:t>
            </a:r>
            <a:r>
              <a:rPr lang="zh-CN" altLang="zh-CN" sz="2800" dirty="0" smtClean="0">
                <a:solidFill>
                  <a:schemeClr val="bg1"/>
                </a:solidFill>
              </a:rPr>
              <a:t>人员进行</a:t>
            </a:r>
            <a:r>
              <a:rPr lang="zh-CN" altLang="zh-CN" sz="2800" dirty="0">
                <a:solidFill>
                  <a:schemeClr val="bg1"/>
                </a:solidFill>
              </a:rPr>
              <a:t>理解和交流，可以作为软件开发工作的</a:t>
            </a:r>
            <a:r>
              <a:rPr lang="zh-CN" altLang="zh-CN" sz="2800" dirty="0" smtClean="0">
                <a:solidFill>
                  <a:schemeClr val="bg1"/>
                </a:solidFill>
              </a:rPr>
              <a:t>基础</a:t>
            </a:r>
            <a:r>
              <a:rPr lang="zh-CN" altLang="zh-CN" sz="2800" dirty="0">
                <a:solidFill>
                  <a:schemeClr val="bg1"/>
                </a:solidFill>
              </a:rPr>
              <a:t>和以及确认测试和验收的依据。</a:t>
            </a:r>
          </a:p>
          <a:p>
            <a:endParaRPr lang="zh-CN" altLang="en-US" sz="2800" dirty="0">
              <a:solidFill>
                <a:schemeClr val="bg1"/>
              </a:solidFill>
            </a:endParaRPr>
          </a:p>
        </p:txBody>
      </p:sp>
    </p:spTree>
    <p:extLst>
      <p:ext uri="{BB962C8B-B14F-4D97-AF65-F5344CB8AC3E}">
        <p14:creationId xmlns:p14="http://schemas.microsoft.com/office/powerpoint/2010/main" val="9450016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3" presetClass="exit" presetSubtype="16" repeatCount="indefinite" fill="hold" grpId="1" nodeType="withEffect">
                                  <p:stCondLst>
                                    <p:cond delay="0"/>
                                  </p:stCondLst>
                                  <p:endCondLst>
                                    <p:cond evt="onNext" delay="0">
                                      <p:tgtEl>
                                        <p:sldTgt/>
                                      </p:tgtEl>
                                    </p:cond>
                                  </p:endCondLst>
                                  <p:childTnLst>
                                    <p:anim calcmode="lin" valueType="num">
                                      <p:cBhvr>
                                        <p:cTn id="8" dur="1000"/>
                                        <p:tgtEl>
                                          <p:spTgt spid="17"/>
                                        </p:tgtEl>
                                        <p:attrNameLst>
                                          <p:attrName>ppt_w</p:attrName>
                                        </p:attrNameLst>
                                      </p:cBhvr>
                                      <p:tavLst>
                                        <p:tav tm="0">
                                          <p:val>
                                            <p:strVal val="ppt_w"/>
                                          </p:val>
                                        </p:tav>
                                        <p:tav tm="100000">
                                          <p:val>
                                            <p:strVal val="4*ppt_w"/>
                                          </p:val>
                                        </p:tav>
                                      </p:tavLst>
                                    </p:anim>
                                    <p:anim calcmode="lin" valueType="num">
                                      <p:cBhvr>
                                        <p:cTn id="9" dur="1000"/>
                                        <p:tgtEl>
                                          <p:spTgt spid="17"/>
                                        </p:tgtEl>
                                        <p:attrNameLst>
                                          <p:attrName>ppt_h</p:attrName>
                                        </p:attrNameLst>
                                      </p:cBhvr>
                                      <p:tavLst>
                                        <p:tav tm="0">
                                          <p:val>
                                            <p:strVal val="ppt_h"/>
                                          </p:val>
                                        </p:tav>
                                        <p:tav tm="100000">
                                          <p:val>
                                            <p:strVal val="4*ppt_h"/>
                                          </p:val>
                                        </p:tav>
                                      </p:tavLst>
                                    </p:anim>
                                    <p:set>
                                      <p:cBhvr>
                                        <p:cTn id="10" dur="1" fill="hold">
                                          <p:stCondLst>
                                            <p:cond delay="999"/>
                                          </p:stCondLst>
                                        </p:cTn>
                                        <p:tgtEl>
                                          <p:spTgt spid="17"/>
                                        </p:tgtEl>
                                        <p:attrNameLst>
                                          <p:attrName>style.visibility</p:attrName>
                                        </p:attrNameLst>
                                      </p:cBhvr>
                                      <p:to>
                                        <p:strVal val="hidden"/>
                                      </p:to>
                                    </p:set>
                                  </p:childTnLst>
                                </p:cTn>
                              </p:par>
                              <p:par>
                                <p:cTn id="11" presetID="10" presetClass="exit" presetSubtype="0" repeatCount="indefinite" fill="hold" grpId="2" nodeType="withEffect">
                                  <p:stCondLst>
                                    <p:cond delay="0"/>
                                  </p:stCondLst>
                                  <p:endCondLst>
                                    <p:cond evt="onNext" delay="0">
                                      <p:tgtEl>
                                        <p:sldTgt/>
                                      </p:tgtEl>
                                    </p:cond>
                                  </p:end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需求记录</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338554"/>
          </a:xfrm>
          <a:prstGeom prst="rect">
            <a:avLst/>
          </a:prstGeom>
          <a:noFill/>
        </p:spPr>
        <p:txBody>
          <a:bodyPr wrap="square" rtlCol="0">
            <a:spAutoFit/>
          </a:bodyPr>
          <a:lstStyle/>
          <a:p>
            <a:r>
              <a:rPr lang="zh-CN" altLang="en-US" sz="1600" b="1" dirty="0" smtClean="0">
                <a:solidFill>
                  <a:schemeClr val="bg1"/>
                </a:solidFill>
              </a:rPr>
              <a:t>它们是长这个样子的！</a:t>
            </a:r>
            <a:endParaRPr lang="zh-CN" altLang="zh-CN" sz="1600" b="1" dirty="0">
              <a:solidFill>
                <a:schemeClr val="bg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811528"/>
            <a:ext cx="4826000" cy="406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29343" y="1995686"/>
            <a:ext cx="3162537" cy="338554"/>
          </a:xfrm>
          <a:prstGeom prst="rect">
            <a:avLst/>
          </a:prstGeom>
          <a:noFill/>
        </p:spPr>
        <p:txBody>
          <a:bodyPr wrap="square" rtlCol="0">
            <a:spAutoFit/>
          </a:bodyPr>
          <a:lstStyle/>
          <a:p>
            <a:r>
              <a:rPr lang="zh-CN" altLang="en-US" sz="1600" b="1" dirty="0" smtClean="0">
                <a:solidFill>
                  <a:schemeClr val="bg1"/>
                </a:solidFill>
              </a:rPr>
              <a:t>内容位于</a:t>
            </a:r>
            <a:r>
              <a:rPr lang="en-US" altLang="zh-CN" sz="1600" b="1" dirty="0" smtClean="0">
                <a:solidFill>
                  <a:schemeClr val="bg1"/>
                </a:solidFill>
              </a:rPr>
              <a:t>《</a:t>
            </a:r>
            <a:r>
              <a:rPr lang="zh-CN" altLang="en-US" sz="1600" b="1" dirty="0" smtClean="0">
                <a:solidFill>
                  <a:schemeClr val="bg1"/>
                </a:solidFill>
              </a:rPr>
              <a:t>软件需求</a:t>
            </a:r>
            <a:r>
              <a:rPr lang="en-US" altLang="zh-CN" sz="1600" b="1" dirty="0" smtClean="0">
                <a:solidFill>
                  <a:schemeClr val="bg1"/>
                </a:solidFill>
              </a:rPr>
              <a:t>》P511</a:t>
            </a:r>
            <a:r>
              <a:rPr lang="zh-CN" altLang="en-US" sz="1600" b="1" dirty="0" smtClean="0">
                <a:solidFill>
                  <a:schemeClr val="bg1"/>
                </a:solidFill>
              </a:rPr>
              <a:t>页</a:t>
            </a:r>
            <a:endParaRPr lang="zh-CN" altLang="zh-CN" sz="1600" b="1" dirty="0">
              <a:solidFill>
                <a:schemeClr val="bg1"/>
              </a:solidFill>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5" y="1635646"/>
            <a:ext cx="5702760" cy="346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43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94"/>
                                        </p:tgtEl>
                                        <p:attrNameLst>
                                          <p:attrName>style.visibility</p:attrName>
                                        </p:attrNameLst>
                                      </p:cBhvr>
                                      <p:to>
                                        <p:strVal val="visible"/>
                                      </p:to>
                                    </p:set>
                                    <p:animEffect transition="in" filter="fade">
                                      <p:cBhvr>
                                        <p:cTn id="20" dur="500"/>
                                        <p:tgtEl>
                                          <p:spTgt spid="819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195"/>
                                        </p:tgtEl>
                                        <p:attrNameLst>
                                          <p:attrName>style.visibility</p:attrName>
                                        </p:attrNameLst>
                                      </p:cBhvr>
                                      <p:to>
                                        <p:strVal val="visible"/>
                                      </p:to>
                                    </p:set>
                                    <p:animEffect transition="in" filter="fade">
                                      <p:cBhvr>
                                        <p:cTn id="25"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569660"/>
          </a:xfrm>
          <a:prstGeom prst="rect">
            <a:avLst/>
          </a:prstGeom>
          <a:noFill/>
        </p:spPr>
        <p:txBody>
          <a:bodyPr wrap="square" rtlCol="0">
            <a:spAutoFit/>
          </a:bodyPr>
          <a:lstStyle/>
          <a:p>
            <a:r>
              <a:rPr lang="en-US" altLang="zh-CN" sz="1600" b="1" dirty="0" smtClean="0">
                <a:solidFill>
                  <a:schemeClr val="bg1"/>
                </a:solidFill>
              </a:rPr>
              <a:t>1.</a:t>
            </a:r>
            <a:r>
              <a:rPr lang="zh-CN" altLang="en-US" sz="1600" b="1" dirty="0" smtClean="0">
                <a:solidFill>
                  <a:schemeClr val="bg1"/>
                </a:solidFill>
              </a:rPr>
              <a:t>易用性</a:t>
            </a:r>
            <a:r>
              <a:rPr lang="en-US" altLang="zh-CN" sz="1600" b="1" dirty="0" smtClean="0">
                <a:solidFill>
                  <a:schemeClr val="bg1"/>
                </a:solidFill>
              </a:rPr>
              <a:t>:</a:t>
            </a:r>
            <a:r>
              <a:rPr lang="zh-CN" altLang="zh-CN" sz="1600" b="1" dirty="0">
                <a:solidFill>
                  <a:schemeClr val="bg1"/>
                </a:solidFill>
              </a:rPr>
              <a:t>本网站部署在校园网内，用户只需注册便可进行使用，网站信息总量合理，讨论交流论坛功能突出，内容及时更新，响应速度小于</a:t>
            </a:r>
            <a:r>
              <a:rPr lang="en-US" altLang="zh-CN" sz="1600" b="1" dirty="0">
                <a:solidFill>
                  <a:schemeClr val="bg1"/>
                </a:solidFill>
              </a:rPr>
              <a:t>1S</a:t>
            </a:r>
            <a:r>
              <a:rPr lang="zh-CN" altLang="zh-CN" sz="1600" b="1" dirty="0">
                <a:solidFill>
                  <a:schemeClr val="bg1"/>
                </a:solidFill>
              </a:rPr>
              <a:t>，网站设计符合大众潮流，用户无需学习即可上手使用，界面风格一致，网站布局合理，美观性极强，用户易返回，操作步骤简单，杜绝流程错误，文件具有备份，即使在网站宕机时也能及时备份文件。</a:t>
            </a:r>
          </a:p>
        </p:txBody>
      </p:sp>
    </p:spTree>
    <p:extLst>
      <p:ext uri="{BB962C8B-B14F-4D97-AF65-F5344CB8AC3E}">
        <p14:creationId xmlns:p14="http://schemas.microsoft.com/office/powerpoint/2010/main" val="31463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2</a:t>
            </a:r>
            <a:r>
              <a:rPr lang="en-US" altLang="zh-CN" sz="1600" b="1" dirty="0" smtClean="0">
                <a:solidFill>
                  <a:schemeClr val="bg1"/>
                </a:solidFill>
              </a:rPr>
              <a:t>.</a:t>
            </a:r>
            <a:r>
              <a:rPr lang="zh-CN" altLang="zh-CN" sz="1600" b="1" dirty="0">
                <a:solidFill>
                  <a:schemeClr val="bg1"/>
                </a:solidFill>
              </a:rPr>
              <a:t>性能需求</a:t>
            </a:r>
          </a:p>
          <a:p>
            <a:r>
              <a:rPr lang="zh-CN" altLang="zh-CN" sz="1600" b="1" dirty="0">
                <a:solidFill>
                  <a:schemeClr val="bg1"/>
                </a:solidFill>
              </a:rPr>
              <a:t>本网站要求在用户进行使用时，保证至少</a:t>
            </a:r>
            <a:r>
              <a:rPr lang="en-US" altLang="zh-CN" sz="1600" b="1" dirty="0">
                <a:solidFill>
                  <a:schemeClr val="bg1"/>
                </a:solidFill>
              </a:rPr>
              <a:t>200</a:t>
            </a:r>
            <a:r>
              <a:rPr lang="zh-CN" altLang="zh-CN" sz="1600" b="1" dirty="0">
                <a:solidFill>
                  <a:schemeClr val="bg1"/>
                </a:solidFill>
              </a:rPr>
              <a:t>位用户同步使用该网站进行交互，系统响应时间不得超过</a:t>
            </a:r>
            <a:r>
              <a:rPr lang="en-US" altLang="zh-CN" sz="1600" b="1" dirty="0">
                <a:solidFill>
                  <a:schemeClr val="bg1"/>
                </a:solidFill>
              </a:rPr>
              <a:t>1s</a:t>
            </a:r>
            <a:r>
              <a:rPr lang="zh-CN" altLang="zh-CN" sz="1600" b="1" dirty="0">
                <a:solidFill>
                  <a:schemeClr val="bg1"/>
                </a:solidFill>
              </a:rPr>
              <a:t>。并且在</a:t>
            </a:r>
            <a:r>
              <a:rPr lang="en-US" altLang="zh-CN" sz="1600" b="1" dirty="0">
                <a:solidFill>
                  <a:schemeClr val="bg1"/>
                </a:solidFill>
              </a:rPr>
              <a:t>200</a:t>
            </a:r>
            <a:r>
              <a:rPr lang="zh-CN" altLang="zh-CN" sz="1600" b="1" dirty="0">
                <a:solidFill>
                  <a:schemeClr val="bg1"/>
                </a:solidFill>
              </a:rPr>
              <a:t>位用户连续使用</a:t>
            </a:r>
            <a:r>
              <a:rPr lang="en-US" altLang="zh-CN" sz="1600" b="1" dirty="0">
                <a:solidFill>
                  <a:schemeClr val="bg1"/>
                </a:solidFill>
              </a:rPr>
              <a:t>72</a:t>
            </a:r>
            <a:r>
              <a:rPr lang="zh-CN" altLang="zh-CN" sz="1600" b="1" dirty="0">
                <a:solidFill>
                  <a:schemeClr val="bg1"/>
                </a:solidFill>
              </a:rPr>
              <a:t>小时的情况下，课程答疑，资料下载，论坛交流等功能是否稳定</a:t>
            </a:r>
          </a:p>
        </p:txBody>
      </p:sp>
    </p:spTree>
    <p:extLst>
      <p:ext uri="{BB962C8B-B14F-4D97-AF65-F5344CB8AC3E}">
        <p14:creationId xmlns:p14="http://schemas.microsoft.com/office/powerpoint/2010/main" val="249169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2062103"/>
          </a:xfrm>
          <a:prstGeom prst="rect">
            <a:avLst/>
          </a:prstGeom>
          <a:noFill/>
        </p:spPr>
        <p:txBody>
          <a:bodyPr wrap="square" rtlCol="0">
            <a:spAutoFit/>
          </a:bodyPr>
          <a:lstStyle/>
          <a:p>
            <a:pPr marL="0" lvl="1"/>
            <a:r>
              <a:rPr lang="en-US" altLang="zh-CN" sz="1600" b="1" dirty="0" smtClean="0">
                <a:solidFill>
                  <a:schemeClr val="bg1"/>
                </a:solidFill>
              </a:rPr>
              <a:t>3.</a:t>
            </a:r>
            <a:r>
              <a:rPr lang="zh-CN" altLang="en-US" sz="1600" b="1" dirty="0" smtClean="0">
                <a:solidFill>
                  <a:schemeClr val="bg1"/>
                </a:solidFill>
              </a:rPr>
              <a:t>安全性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本网站部署于校园网中，为防止有用户发表不当言论，需要实名认证用户信息，以保证网站用于学习交流用途。并且本网站会部署防火墙以防止黑客攻击使网站奔溃造成用户损失。教师用户所上传文档会被加密，保证只有该网站用户能够下载使用，网站部署于校园网内，也不容易受到攻击。</a:t>
            </a:r>
          </a:p>
          <a:p>
            <a:r>
              <a:rPr lang="zh-CN" altLang="zh-CN" sz="1600" b="1" dirty="0">
                <a:solidFill>
                  <a:schemeClr val="bg1"/>
                </a:solidFill>
              </a:rPr>
              <a:t>服务器机房密码由专门的管理员进行管理，机房内有一定的保护措施，灭火器等基础设备完善。所有资料均有备份</a:t>
            </a:r>
            <a:r>
              <a:rPr lang="zh-CN" altLang="zh-CN" sz="1600" dirty="0"/>
              <a:t>。</a:t>
            </a:r>
          </a:p>
        </p:txBody>
      </p:sp>
    </p:spTree>
    <p:extLst>
      <p:ext uri="{BB962C8B-B14F-4D97-AF65-F5344CB8AC3E}">
        <p14:creationId xmlns:p14="http://schemas.microsoft.com/office/powerpoint/2010/main" val="98839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4</a:t>
            </a:r>
            <a:r>
              <a:rPr lang="en-US" altLang="zh-CN" sz="1600" b="1" dirty="0" smtClean="0">
                <a:solidFill>
                  <a:schemeClr val="bg1"/>
                </a:solidFill>
              </a:rPr>
              <a:t>.</a:t>
            </a:r>
            <a:r>
              <a:rPr lang="zh-CN" altLang="en-US" sz="1600" b="1" dirty="0" smtClean="0">
                <a:solidFill>
                  <a:schemeClr val="bg1"/>
                </a:solidFill>
              </a:rPr>
              <a:t>保密性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用户进入网站的账号由管理员负责管理，管理员设立权限，用户上传资料未经用户本人许可，不得被随意篡改。 涉及用户保密或隐私的数据，无本人允许，任何人无权查询。并且管理员没有查询用户密码权限，只能重置其密码</a:t>
            </a:r>
            <a:r>
              <a:rPr lang="zh-CN" altLang="zh-CN" sz="1600" dirty="0"/>
              <a:t>。</a:t>
            </a:r>
          </a:p>
        </p:txBody>
      </p:sp>
    </p:spTree>
    <p:extLst>
      <p:ext uri="{BB962C8B-B14F-4D97-AF65-F5344CB8AC3E}">
        <p14:creationId xmlns:p14="http://schemas.microsoft.com/office/powerpoint/2010/main" val="169217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92511" cy="576064"/>
            <a:chOff x="1128969" y="3163443"/>
            <a:chExt cx="189251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338828"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优先级排序</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pPr marL="0" lvl="1"/>
            <a:r>
              <a:rPr lang="zh-CN" altLang="en-US" sz="1600" b="1" dirty="0" smtClean="0">
                <a:solidFill>
                  <a:schemeClr val="bg1"/>
                </a:solidFill>
              </a:rPr>
              <a:t>在同一个用例，不同用户类可能会对其有不同的需求，或者重视程度，每一个用例对于开发团队也有不同的开发时间与开发风险，那么对于这个用例是否必要以及必要程度就要有所区分，就必须对所有用例进行优先级排序。</a:t>
            </a:r>
            <a:endParaRPr lang="en-US" altLang="zh-CN" sz="1600" b="1" dirty="0" smtClean="0">
              <a:solidFill>
                <a:schemeClr val="bg1"/>
              </a:solidFill>
            </a:endParaRPr>
          </a:p>
          <a:p>
            <a:pPr marL="0" lvl="1"/>
            <a:endParaRPr lang="zh-CN" altLang="zh-CN" sz="1600" b="1" dirty="0">
              <a:solidFill>
                <a:schemeClr val="bg1"/>
              </a:solidFill>
            </a:endParaRPr>
          </a:p>
        </p:txBody>
      </p:sp>
      <p:sp>
        <p:nvSpPr>
          <p:cNvPr id="14" name="TextBox 13"/>
          <p:cNvSpPr txBox="1"/>
          <p:nvPr/>
        </p:nvSpPr>
        <p:spPr>
          <a:xfrm>
            <a:off x="319324" y="2787774"/>
            <a:ext cx="1732396" cy="2062103"/>
          </a:xfrm>
          <a:prstGeom prst="rect">
            <a:avLst/>
          </a:prstGeom>
          <a:noFill/>
        </p:spPr>
        <p:txBody>
          <a:bodyPr wrap="square" rtlCol="0">
            <a:spAutoFit/>
          </a:bodyPr>
          <a:lstStyle/>
          <a:p>
            <a:pPr marL="0" lvl="1"/>
            <a:r>
              <a:rPr lang="zh-CN" altLang="en-US" sz="1600" b="1" dirty="0" smtClean="0">
                <a:solidFill>
                  <a:schemeClr val="bg1"/>
                </a:solidFill>
              </a:rPr>
              <a:t>通过对项目下达者的访谈，用户类用例所占权重为：</a:t>
            </a:r>
            <a:endParaRPr lang="en-US" altLang="zh-CN" sz="1600" b="1" dirty="0" smtClean="0">
              <a:solidFill>
                <a:schemeClr val="bg1"/>
              </a:solidFill>
            </a:endParaRPr>
          </a:p>
          <a:p>
            <a:pPr marL="0" lvl="1"/>
            <a:r>
              <a:rPr lang="zh-CN" altLang="en-US" sz="1600" b="1" dirty="0" smtClean="0">
                <a:solidFill>
                  <a:schemeClr val="bg1"/>
                </a:solidFill>
              </a:rPr>
              <a:t>教师：</a:t>
            </a:r>
            <a:r>
              <a:rPr lang="en-US" altLang="zh-CN" sz="1600" b="1" dirty="0" smtClean="0">
                <a:solidFill>
                  <a:schemeClr val="bg1"/>
                </a:solidFill>
              </a:rPr>
              <a:t>1.0</a:t>
            </a:r>
          </a:p>
          <a:p>
            <a:pPr marL="0" lvl="1"/>
            <a:r>
              <a:rPr lang="zh-CN" altLang="en-US" sz="1600" b="1" dirty="0" smtClean="0">
                <a:solidFill>
                  <a:schemeClr val="bg1"/>
                </a:solidFill>
              </a:rPr>
              <a:t>学生：</a:t>
            </a:r>
            <a:r>
              <a:rPr lang="en-US" altLang="zh-CN" sz="1600" b="1" dirty="0" smtClean="0">
                <a:solidFill>
                  <a:schemeClr val="bg1"/>
                </a:solidFill>
              </a:rPr>
              <a:t>1.0</a:t>
            </a:r>
          </a:p>
          <a:p>
            <a:pPr marL="0" lvl="1"/>
            <a:r>
              <a:rPr lang="zh-CN" altLang="en-US" sz="1600" b="1" dirty="0" smtClean="0">
                <a:solidFill>
                  <a:schemeClr val="bg1"/>
                </a:solidFill>
              </a:rPr>
              <a:t>管理员：</a:t>
            </a:r>
            <a:r>
              <a:rPr lang="en-US" altLang="zh-CN" sz="1600" b="1" dirty="0" smtClean="0">
                <a:solidFill>
                  <a:schemeClr val="bg1"/>
                </a:solidFill>
              </a:rPr>
              <a:t>1.0</a:t>
            </a:r>
          </a:p>
          <a:p>
            <a:pPr marL="0" lvl="1"/>
            <a:r>
              <a:rPr lang="zh-CN" altLang="en-US" sz="1600" b="1" dirty="0" smtClean="0">
                <a:solidFill>
                  <a:schemeClr val="bg1"/>
                </a:solidFill>
              </a:rPr>
              <a:t>游客</a:t>
            </a:r>
            <a:r>
              <a:rPr lang="en-US" altLang="zh-CN" sz="1600" b="1" dirty="0" smtClean="0">
                <a:solidFill>
                  <a:schemeClr val="bg1"/>
                </a:solidFill>
              </a:rPr>
              <a:t>0.2</a:t>
            </a:r>
            <a:endParaRPr lang="zh-CN" altLang="zh-CN" sz="1600" b="1" dirty="0">
              <a:solidFill>
                <a:schemeClr val="bg1"/>
              </a:solidFill>
            </a:endParaRPr>
          </a:p>
        </p:txBody>
      </p:sp>
    </p:spTree>
    <p:extLst>
      <p:ext uri="{BB962C8B-B14F-4D97-AF65-F5344CB8AC3E}">
        <p14:creationId xmlns:p14="http://schemas.microsoft.com/office/powerpoint/2010/main" val="2102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23343" cy="576064"/>
            <a:chOff x="1128969" y="3163443"/>
            <a:chExt cx="21233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说明和优先级</a:t>
              </a:r>
              <a:endParaRPr lang="zh-CN" altLang="en-US" sz="1800" dirty="0">
                <a:solidFill>
                  <a:schemeClr val="bg1"/>
                </a:solidFill>
                <a:latin typeface="+mj-lt"/>
                <a:ea typeface="FZLanTingHeiS-EL-GB"/>
              </a:endParaRPr>
            </a:p>
          </p:txBody>
        </p:sp>
      </p:grpSp>
      <p:sp>
        <p:nvSpPr>
          <p:cNvPr id="59" name="TextBox 58"/>
          <p:cNvSpPr txBox="1"/>
          <p:nvPr/>
        </p:nvSpPr>
        <p:spPr>
          <a:xfrm>
            <a:off x="2483768" y="1111627"/>
            <a:ext cx="6336704" cy="4031873"/>
          </a:xfrm>
          <a:prstGeom prst="rect">
            <a:avLst/>
          </a:prstGeom>
          <a:noFill/>
        </p:spPr>
        <p:txBody>
          <a:bodyPr wrap="square" rtlCol="0">
            <a:spAutoFit/>
          </a:bodyPr>
          <a:lstStyle/>
          <a:p>
            <a:r>
              <a:rPr lang="zh-CN" altLang="zh-CN" sz="1600" b="1" dirty="0">
                <a:solidFill>
                  <a:schemeClr val="bg1"/>
                </a:solidFill>
              </a:rPr>
              <a:t>说明：</a:t>
            </a:r>
          </a:p>
          <a:p>
            <a:r>
              <a:rPr lang="en-US" altLang="zh-CN" sz="1600" b="1" dirty="0">
                <a:solidFill>
                  <a:schemeClr val="bg1"/>
                </a:solidFill>
              </a:rPr>
              <a:t>1</a:t>
            </a:r>
            <a:r>
              <a:rPr lang="zh-CN" altLang="zh-CN" sz="1600" b="1" dirty="0">
                <a:solidFill>
                  <a:schemeClr val="bg1"/>
                </a:solidFill>
              </a:rPr>
              <a:t>、参与优先级打分的用户代表主要有：游客代表（何海）、教师代表（杨枨老师）、管理员代表（李泽龙）、学生代表（葛倍良）、开发者代表（黄鹏羽）。</a:t>
            </a:r>
          </a:p>
          <a:p>
            <a:r>
              <a:rPr lang="en-US" altLang="zh-CN" sz="1600" b="1" dirty="0">
                <a:solidFill>
                  <a:schemeClr val="bg1"/>
                </a:solidFill>
              </a:rPr>
              <a:t>2</a:t>
            </a:r>
            <a:r>
              <a:rPr lang="zh-CN" altLang="zh-CN" sz="1600" b="1" dirty="0">
                <a:solidFill>
                  <a:schemeClr val="bg1"/>
                </a:solidFill>
              </a:rPr>
              <a:t>、用户代表负责为用例的总价值、相对收益、相对损失部分打分，开发者代表（黄鹏羽）负责为用例的相对风险、相对费用打分，权重比例由项目下达者（杨枨老师）提出。</a:t>
            </a:r>
          </a:p>
          <a:p>
            <a:r>
              <a:rPr lang="en-US" altLang="zh-CN" sz="1600" b="1" dirty="0">
                <a:solidFill>
                  <a:schemeClr val="bg1"/>
                </a:solidFill>
              </a:rPr>
              <a:t>3</a:t>
            </a:r>
            <a:r>
              <a:rPr lang="zh-CN" altLang="zh-CN" sz="1600" b="1" dirty="0">
                <a:solidFill>
                  <a:schemeClr val="bg1"/>
                </a:solidFill>
              </a:rPr>
              <a:t>、利益表示“如果实现，给用户带来的利益”；损失表示“如果不实现，给用户带来的损失”；风险表示“如果实现，存在的技术风险”；费用表示“如果实现，需要产生的费用”；权重比例是各个用户分类在最后评分时的加权值。</a:t>
            </a:r>
          </a:p>
          <a:p>
            <a:r>
              <a:rPr lang="en-US" altLang="zh-CN" sz="1600" b="1" dirty="0">
                <a:solidFill>
                  <a:schemeClr val="bg1"/>
                </a:solidFill>
              </a:rPr>
              <a:t>4</a:t>
            </a:r>
            <a:r>
              <a:rPr lang="zh-CN" altLang="zh-CN" sz="1600" b="1" dirty="0">
                <a:solidFill>
                  <a:schemeClr val="bg1"/>
                </a:solidFill>
              </a:rPr>
              <a:t>、优先级采用</a:t>
            </a:r>
            <a:r>
              <a:rPr lang="en-US" altLang="zh-CN" sz="1600" b="1" dirty="0">
                <a:solidFill>
                  <a:schemeClr val="bg1"/>
                </a:solidFill>
              </a:rPr>
              <a:t>QFD</a:t>
            </a:r>
            <a:r>
              <a:rPr lang="zh-CN" altLang="zh-CN" sz="1600" b="1" dirty="0">
                <a:solidFill>
                  <a:schemeClr val="bg1"/>
                </a:solidFill>
              </a:rPr>
              <a:t>算法。公式：优先级</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6*</a:t>
            </a:r>
            <a:r>
              <a:rPr lang="zh-CN" altLang="zh-CN" sz="1600" b="1" dirty="0">
                <a:solidFill>
                  <a:schemeClr val="bg1"/>
                </a:solidFill>
              </a:rPr>
              <a:t>利益</a:t>
            </a:r>
            <a:r>
              <a:rPr lang="en-US" altLang="zh-CN" sz="1600" b="1" dirty="0">
                <a:solidFill>
                  <a:schemeClr val="bg1"/>
                </a:solidFill>
              </a:rPr>
              <a:t>+4*</a:t>
            </a:r>
            <a:r>
              <a:rPr lang="zh-CN" altLang="zh-CN" sz="1600" b="1" dirty="0">
                <a:solidFill>
                  <a:schemeClr val="bg1"/>
                </a:solidFill>
              </a:rPr>
              <a:t>损失）</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5*</a:t>
            </a:r>
            <a:r>
              <a:rPr lang="zh-CN" altLang="zh-CN" sz="1600" b="1" dirty="0">
                <a:solidFill>
                  <a:schemeClr val="bg1"/>
                </a:solidFill>
              </a:rPr>
              <a:t>风险</a:t>
            </a:r>
            <a:r>
              <a:rPr lang="en-US" altLang="zh-CN" sz="1600" b="1" dirty="0">
                <a:solidFill>
                  <a:schemeClr val="bg1"/>
                </a:solidFill>
              </a:rPr>
              <a:t>+5*</a:t>
            </a:r>
            <a:r>
              <a:rPr lang="zh-CN" altLang="zh-CN" sz="1600" b="1" dirty="0">
                <a:solidFill>
                  <a:schemeClr val="bg1"/>
                </a:solidFill>
              </a:rPr>
              <a:t>费用）</a:t>
            </a:r>
            <a:r>
              <a:rPr lang="en-US" altLang="zh-CN" sz="1600" b="1" dirty="0">
                <a:solidFill>
                  <a:schemeClr val="bg1"/>
                </a:solidFill>
              </a:rPr>
              <a:t>*</a:t>
            </a:r>
            <a:r>
              <a:rPr lang="zh-CN" altLang="zh-CN" sz="1600" b="1" dirty="0">
                <a:solidFill>
                  <a:schemeClr val="bg1"/>
                </a:solidFill>
              </a:rPr>
              <a:t>权重比例（教师、管理员、学生为</a:t>
            </a:r>
            <a:r>
              <a:rPr lang="en-US" altLang="zh-CN" sz="1600" b="1" dirty="0">
                <a:solidFill>
                  <a:schemeClr val="bg1"/>
                </a:solidFill>
              </a:rPr>
              <a:t>1</a:t>
            </a:r>
            <a:r>
              <a:rPr lang="zh-CN" altLang="zh-CN" sz="1600" b="1" dirty="0">
                <a:solidFill>
                  <a:schemeClr val="bg1"/>
                </a:solidFill>
              </a:rPr>
              <a:t>，游客为</a:t>
            </a:r>
            <a:r>
              <a:rPr lang="en-US" altLang="zh-CN" sz="1600" b="1" dirty="0">
                <a:solidFill>
                  <a:schemeClr val="bg1"/>
                </a:solidFill>
              </a:rPr>
              <a:t>0.5</a:t>
            </a:r>
            <a:r>
              <a:rPr lang="zh-CN" altLang="zh-CN" sz="1600" b="1" dirty="0">
                <a:solidFill>
                  <a:schemeClr val="bg1"/>
                </a:solidFill>
              </a:rPr>
              <a:t>）。</a:t>
            </a:r>
          </a:p>
          <a:p>
            <a:r>
              <a:rPr lang="en-US" altLang="zh-CN" sz="1600" b="1" dirty="0">
                <a:solidFill>
                  <a:schemeClr val="bg1"/>
                </a:solidFill>
              </a:rPr>
              <a:t>5</a:t>
            </a:r>
            <a:r>
              <a:rPr lang="zh-CN" altLang="zh-CN" sz="1600" b="1" dirty="0">
                <a:solidFill>
                  <a:schemeClr val="bg1"/>
                </a:solidFill>
              </a:rPr>
              <a:t>、本次开发建议优先级为</a:t>
            </a:r>
            <a:r>
              <a:rPr lang="en-US" altLang="zh-CN" sz="1600" b="1" dirty="0">
                <a:solidFill>
                  <a:schemeClr val="bg1"/>
                </a:solidFill>
              </a:rPr>
              <a:t>1.00</a:t>
            </a:r>
            <a:r>
              <a:rPr lang="zh-CN" altLang="zh-CN" sz="1600" b="1" dirty="0">
                <a:solidFill>
                  <a:schemeClr val="bg1"/>
                </a:solidFill>
              </a:rPr>
              <a:t>以上（包括</a:t>
            </a:r>
            <a:r>
              <a:rPr lang="en-US" altLang="zh-CN" sz="1600" b="1" dirty="0">
                <a:solidFill>
                  <a:schemeClr val="bg1"/>
                </a:solidFill>
              </a:rPr>
              <a:t>1.00</a:t>
            </a:r>
            <a:r>
              <a:rPr lang="zh-CN" altLang="zh-CN" sz="1600" b="1" dirty="0">
                <a:solidFill>
                  <a:schemeClr val="bg1"/>
                </a:solidFill>
              </a:rPr>
              <a:t>）的必须实现；若优先级低于</a:t>
            </a:r>
            <a:r>
              <a:rPr lang="en-US" altLang="zh-CN" sz="1600" b="1" dirty="0">
                <a:solidFill>
                  <a:schemeClr val="bg1"/>
                </a:solidFill>
              </a:rPr>
              <a:t>1.00</a:t>
            </a:r>
            <a:r>
              <a:rPr lang="zh-CN" altLang="zh-CN" sz="1600" b="1" dirty="0">
                <a:solidFill>
                  <a:schemeClr val="bg1"/>
                </a:solidFill>
              </a:rPr>
              <a:t>，可根据开发进度选择实现。</a:t>
            </a:r>
          </a:p>
          <a:p>
            <a:pPr marL="0" lvl="1"/>
            <a:endParaRPr lang="zh-CN" altLang="zh-CN" sz="1600" b="1" dirty="0">
              <a:solidFill>
                <a:schemeClr val="bg1"/>
              </a:solidFill>
            </a:endParaRPr>
          </a:p>
        </p:txBody>
      </p:sp>
    </p:spTree>
    <p:extLst>
      <p:ext uri="{BB962C8B-B14F-4D97-AF65-F5344CB8AC3E}">
        <p14:creationId xmlns:p14="http://schemas.microsoft.com/office/powerpoint/2010/main" val="399789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619672" y="940883"/>
            <a:ext cx="6336704" cy="338554"/>
          </a:xfrm>
          <a:prstGeom prst="rect">
            <a:avLst/>
          </a:prstGeom>
          <a:noFill/>
        </p:spPr>
        <p:txBody>
          <a:bodyPr wrap="square" rtlCol="0">
            <a:spAutoFit/>
          </a:bodyPr>
          <a:lstStyle/>
          <a:p>
            <a:pPr marL="0" lvl="1"/>
            <a:r>
              <a:rPr lang="zh-CN" altLang="en-US" sz="1600" b="1" dirty="0" smtClean="0">
                <a:solidFill>
                  <a:schemeClr val="bg1"/>
                </a:solidFill>
              </a:rPr>
              <a:t>我们将以邮件的形式发送用例评分表给相应的用户代表并获得反馈</a:t>
            </a:r>
            <a:endParaRPr lang="zh-CN" altLang="zh-CN" sz="1600" b="1" dirty="0">
              <a:solidFill>
                <a:schemeClr val="bg1"/>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969" y="1707654"/>
            <a:ext cx="69405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279400"/>
            <a:ext cx="3898900"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2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fade">
                                      <p:cBhvr>
                                        <p:cTn id="12"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374650"/>
            <a:ext cx="64516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54176" cy="576064"/>
            <a:chOff x="1128969" y="3163443"/>
            <a:chExt cx="235417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需求可行性分析</a:t>
              </a:r>
              <a:endParaRPr lang="zh-CN" altLang="en-US" sz="1800" dirty="0">
                <a:solidFill>
                  <a:schemeClr val="bg1"/>
                </a:solidFill>
                <a:latin typeface="+mj-lt"/>
                <a:ea typeface="FZLanTingHeiS-EL-GB"/>
              </a:endParaRPr>
            </a:p>
          </p:txBody>
        </p:sp>
      </p:grpSp>
      <p:sp>
        <p:nvSpPr>
          <p:cNvPr id="59" name="TextBox 58"/>
          <p:cNvSpPr txBox="1"/>
          <p:nvPr/>
        </p:nvSpPr>
        <p:spPr>
          <a:xfrm>
            <a:off x="856808" y="1635646"/>
            <a:ext cx="5688632" cy="584775"/>
          </a:xfrm>
          <a:prstGeom prst="rect">
            <a:avLst/>
          </a:prstGeom>
          <a:noFill/>
        </p:spPr>
        <p:txBody>
          <a:bodyPr wrap="square" rtlCol="0">
            <a:spAutoFit/>
          </a:bodyPr>
          <a:lstStyle/>
          <a:p>
            <a:pPr marL="0" lvl="1"/>
            <a:r>
              <a:rPr lang="zh-CN" altLang="en-US" sz="1600" b="1" dirty="0" smtClean="0">
                <a:solidFill>
                  <a:schemeClr val="bg1"/>
                </a:solidFill>
              </a:rPr>
              <a:t>对于用户所提出的需求，并不是每一项需求都可行，我们在小组会议时会对每一条需求进行讨论，但</a:t>
            </a:r>
            <a:endParaRPr lang="zh-CN" altLang="zh-CN" sz="1600" b="1" dirty="0">
              <a:solidFill>
                <a:schemeClr val="bg1"/>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352058"/>
            <a:ext cx="4019959" cy="306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0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2680219" y="141188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lt1">
                    <a:alpha val="50000"/>
                  </a:schemeClr>
                </a:solidFill>
                <a:effectLst>
                  <a:outerShdw blurRad="38100" dist="38100" dir="2700000" algn="tl">
                    <a:srgbClr val="000000">
                      <a:alpha val="43137"/>
                    </a:srgbClr>
                  </a:outerShdw>
                </a:effectLst>
              </a:rPr>
              <a:t>需求确认</a:t>
            </a:r>
            <a:endParaRPr lang="zh-CN" altLang="en-US" sz="2400" dirty="0">
              <a:solidFill>
                <a:schemeClr val="lt1">
                  <a:alpha val="50000"/>
                </a:schemeClr>
              </a:solidFill>
              <a:effectLst>
                <a:outerShdw blurRad="38100" dist="38100" dir="2700000" algn="tl">
                  <a:srgbClr val="000000">
                    <a:alpha val="43137"/>
                  </a:srgbClr>
                </a:outerShdw>
              </a:effectLst>
            </a:endParaRPr>
          </a:p>
        </p:txBody>
      </p:sp>
      <p:sp>
        <p:nvSpPr>
          <p:cNvPr id="38" name="六边形 22"/>
          <p:cNvSpPr/>
          <p:nvPr/>
        </p:nvSpPr>
        <p:spPr>
          <a:xfrm>
            <a:off x="2689351" y="2211331"/>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schemeClr val="lt1">
                    <a:alpha val="50000"/>
                  </a:schemeClr>
                </a:solidFill>
                <a:effectLst>
                  <a:outerShdw blurRad="38100" dist="38100" dir="2700000" algn="tl">
                    <a:srgbClr val="000000">
                      <a:alpha val="43137"/>
                    </a:srgbClr>
                  </a:outerShdw>
                </a:effectLst>
              </a:rPr>
              <a:t> </a:t>
            </a:r>
            <a:r>
              <a:rPr lang="zh-CN" altLang="en-US" sz="2400" dirty="0" smtClean="0">
                <a:solidFill>
                  <a:schemeClr val="lt1">
                    <a:alpha val="50000"/>
                  </a:schemeClr>
                </a:solidFill>
                <a:effectLst>
                  <a:outerShdw blurRad="38100" dist="38100" dir="2700000" algn="tl">
                    <a:srgbClr val="000000">
                      <a:alpha val="43137"/>
                    </a:srgbClr>
                  </a:outerShdw>
                </a:effectLst>
              </a:rPr>
              <a:t>需求分析</a:t>
            </a:r>
            <a:endParaRPr lang="zh-CN" altLang="en-US" sz="2400" dirty="0">
              <a:solidFill>
                <a:schemeClr val="lt1">
                  <a:alpha val="50000"/>
                </a:schemeClr>
              </a:solidFill>
              <a:effectLst>
                <a:outerShdw blurRad="38100" dist="38100" dir="2700000" algn="tl">
                  <a:srgbClr val="000000">
                    <a:alpha val="43137"/>
                  </a:srgbClr>
                </a:outerShdw>
              </a:effectLst>
            </a:endParaRPr>
          </a:p>
        </p:txBody>
      </p:sp>
      <p:sp>
        <p:nvSpPr>
          <p:cNvPr id="39" name="六边形 22"/>
          <p:cNvSpPr/>
          <p:nvPr/>
        </p:nvSpPr>
        <p:spPr>
          <a:xfrm>
            <a:off x="2689351" y="3010778"/>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lt1">
                    <a:alpha val="50000"/>
                  </a:schemeClr>
                </a:solidFill>
                <a:effectLst>
                  <a:outerShdw blurRad="38100" dist="38100" dir="2700000" algn="tl">
                    <a:srgbClr val="000000">
                      <a:alpha val="43137"/>
                    </a:srgbClr>
                  </a:outerShdw>
                </a:effectLst>
              </a:rPr>
              <a:t>需求实现</a:t>
            </a:r>
            <a:endParaRPr lang="zh-CN" altLang="en-US" sz="2400" dirty="0">
              <a:solidFill>
                <a:schemeClr val="lt1">
                  <a:alpha val="50000"/>
                </a:schemeClr>
              </a:solidFill>
              <a:effectLst>
                <a:outerShdw blurRad="38100" dist="38100" dir="2700000" algn="tl">
                  <a:srgbClr val="000000">
                    <a:alpha val="43137"/>
                  </a:srgbClr>
                </a:outerShdw>
              </a:effectLst>
            </a:endParaRPr>
          </a:p>
        </p:txBody>
      </p:sp>
      <p:sp>
        <p:nvSpPr>
          <p:cNvPr id="40" name="六边形 22"/>
          <p:cNvSpPr/>
          <p:nvPr/>
        </p:nvSpPr>
        <p:spPr>
          <a:xfrm>
            <a:off x="2689351" y="381022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lt1">
                    <a:alpha val="50000"/>
                  </a:schemeClr>
                </a:solidFill>
                <a:effectLst>
                  <a:outerShdw blurRad="38100" dist="38100" dir="2700000" algn="tl">
                    <a:srgbClr val="000000">
                      <a:alpha val="43137"/>
                    </a:srgbClr>
                  </a:outerShdw>
                </a:effectLst>
              </a:rPr>
              <a:t>总结</a:t>
            </a:r>
            <a:endParaRPr lang="zh-CN" altLang="en-US" sz="2400" dirty="0">
              <a:solidFill>
                <a:schemeClr val="lt1">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2103207" y="1411884"/>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396262"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01</a:t>
              </a:r>
              <a:endParaRPr lang="zh-CN" altLang="en-US" sz="1800" dirty="0">
                <a:solidFill>
                  <a:schemeClr val="bg1"/>
                </a:solidFill>
                <a:latin typeface="Impact" pitchFamily="34" charset="0"/>
              </a:endParaRPr>
            </a:p>
          </p:txBody>
        </p:sp>
      </p:grpSp>
      <p:grpSp>
        <p:nvGrpSpPr>
          <p:cNvPr id="44" name="组合 43"/>
          <p:cNvGrpSpPr/>
          <p:nvPr/>
        </p:nvGrpSpPr>
        <p:grpSpPr>
          <a:xfrm>
            <a:off x="2103207" y="2211331"/>
            <a:ext cx="668234" cy="576064"/>
            <a:chOff x="2298708" y="2341009"/>
            <a:chExt cx="668234" cy="576064"/>
          </a:xfrm>
        </p:grpSpPr>
        <p:sp>
          <p:nvSpPr>
            <p:cNvPr id="45" name="六边形 44"/>
            <p:cNvSpPr/>
            <p:nvPr/>
          </p:nvSpPr>
          <p:spPr>
            <a:xfrm>
              <a:off x="2298708" y="2341009"/>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6" name="TextBox 45"/>
            <p:cNvSpPr txBox="1"/>
            <p:nvPr/>
          </p:nvSpPr>
          <p:spPr>
            <a:xfrm>
              <a:off x="2434694" y="2444375"/>
              <a:ext cx="423514"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02</a:t>
              </a:r>
              <a:endParaRPr lang="zh-CN" altLang="en-US" sz="1800" dirty="0">
                <a:solidFill>
                  <a:schemeClr val="bg1"/>
                </a:solidFill>
                <a:latin typeface="Impact" pitchFamily="34" charset="0"/>
              </a:endParaRPr>
            </a:p>
          </p:txBody>
        </p:sp>
      </p:grpSp>
      <p:grpSp>
        <p:nvGrpSpPr>
          <p:cNvPr id="47" name="组合 46"/>
          <p:cNvGrpSpPr/>
          <p:nvPr/>
        </p:nvGrpSpPr>
        <p:grpSpPr>
          <a:xfrm>
            <a:off x="2103207" y="3010778"/>
            <a:ext cx="668234" cy="576064"/>
            <a:chOff x="2298708" y="3140456"/>
            <a:chExt cx="668234" cy="576064"/>
          </a:xfrm>
        </p:grpSpPr>
        <p:sp>
          <p:nvSpPr>
            <p:cNvPr id="48" name="六边形 47"/>
            <p:cNvSpPr/>
            <p:nvPr/>
          </p:nvSpPr>
          <p:spPr>
            <a:xfrm>
              <a:off x="2298708" y="3140456"/>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9" name="TextBox 48"/>
            <p:cNvSpPr txBox="1"/>
            <p:nvPr/>
          </p:nvSpPr>
          <p:spPr>
            <a:xfrm>
              <a:off x="2434694" y="3243822"/>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03</a:t>
              </a:r>
              <a:endParaRPr lang="zh-CN" altLang="en-US" sz="1800" dirty="0">
                <a:solidFill>
                  <a:schemeClr val="bg1"/>
                </a:solidFill>
                <a:latin typeface="Impact" pitchFamily="34" charset="0"/>
              </a:endParaRPr>
            </a:p>
          </p:txBody>
        </p:sp>
      </p:grpSp>
      <p:grpSp>
        <p:nvGrpSpPr>
          <p:cNvPr id="50" name="组合 49"/>
          <p:cNvGrpSpPr/>
          <p:nvPr/>
        </p:nvGrpSpPr>
        <p:grpSpPr>
          <a:xfrm>
            <a:off x="2103207" y="3810224"/>
            <a:ext cx="668234" cy="576064"/>
            <a:chOff x="2298708" y="3939902"/>
            <a:chExt cx="668234" cy="576064"/>
          </a:xfrm>
        </p:grpSpPr>
        <p:sp>
          <p:nvSpPr>
            <p:cNvPr id="51" name="六边形 50"/>
            <p:cNvSpPr/>
            <p:nvPr/>
          </p:nvSpPr>
          <p:spPr>
            <a:xfrm>
              <a:off x="2298708" y="393990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52" name="TextBox 51"/>
            <p:cNvSpPr txBox="1"/>
            <p:nvPr/>
          </p:nvSpPr>
          <p:spPr>
            <a:xfrm>
              <a:off x="2434694" y="4043268"/>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04</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55832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2" presetClass="entr" presetSubtype="8" decel="100000" fill="hold" nodeType="withEffect">
                                  <p:stCondLst>
                                    <p:cond delay="10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750" fill="hold"/>
                                        <p:tgtEl>
                                          <p:spTgt spid="44"/>
                                        </p:tgtEl>
                                        <p:attrNameLst>
                                          <p:attrName>ppt_x</p:attrName>
                                        </p:attrNameLst>
                                      </p:cBhvr>
                                      <p:tavLst>
                                        <p:tav tm="0">
                                          <p:val>
                                            <p:strVal val="0-#ppt_w/2"/>
                                          </p:val>
                                        </p:tav>
                                        <p:tav tm="100000">
                                          <p:val>
                                            <p:strVal val="#ppt_x"/>
                                          </p:val>
                                        </p:tav>
                                      </p:tavLst>
                                    </p:anim>
                                    <p:anim calcmode="lin" valueType="num">
                                      <p:cBhvr additive="base">
                                        <p:cTn id="15" dur="750" fill="hold"/>
                                        <p:tgtEl>
                                          <p:spTgt spid="44"/>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2" presetClass="entr" presetSubtype="8" decel="100000" fill="hold" nodeType="withEffect">
                                  <p:stCondLst>
                                    <p:cond delay="20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750" fill="hold"/>
                                        <p:tgtEl>
                                          <p:spTgt spid="47"/>
                                        </p:tgtEl>
                                        <p:attrNameLst>
                                          <p:attrName>ppt_x</p:attrName>
                                        </p:attrNameLst>
                                      </p:cBhvr>
                                      <p:tavLst>
                                        <p:tav tm="0">
                                          <p:val>
                                            <p:strVal val="0-#ppt_w/2"/>
                                          </p:val>
                                        </p:tav>
                                        <p:tav tm="100000">
                                          <p:val>
                                            <p:strVal val="#ppt_x"/>
                                          </p:val>
                                        </p:tav>
                                      </p:tavLst>
                                    </p:anim>
                                    <p:anim calcmode="lin" valueType="num">
                                      <p:cBhvr additive="base">
                                        <p:cTn id="22" dur="750" fill="hold"/>
                                        <p:tgtEl>
                                          <p:spTgt spid="47"/>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2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2" presetClass="entr" presetSubtype="8" decel="100000" fill="hold" nodeType="withEffect">
                                  <p:stCondLst>
                                    <p:cond delay="3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750" fill="hold"/>
                                        <p:tgtEl>
                                          <p:spTgt spid="50"/>
                                        </p:tgtEl>
                                        <p:attrNameLst>
                                          <p:attrName>ppt_x</p:attrName>
                                        </p:attrNameLst>
                                      </p:cBhvr>
                                      <p:tavLst>
                                        <p:tav tm="0">
                                          <p:val>
                                            <p:strVal val="0-#ppt_w/2"/>
                                          </p:val>
                                        </p:tav>
                                        <p:tav tm="100000">
                                          <p:val>
                                            <p:strVal val="#ppt_x"/>
                                          </p:val>
                                        </p:tav>
                                      </p:tavLst>
                                    </p:anim>
                                    <p:anim calcmode="lin" valueType="num">
                                      <p:cBhvr additive="base">
                                        <p:cTn id="29" dur="750" fill="hold"/>
                                        <p:tgtEl>
                                          <p:spTgt spid="5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3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545493" cy="576064"/>
            <a:chOff x="1128969" y="3163443"/>
            <a:chExt cx="154549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pPr marL="0" lvl="1"/>
            <a:r>
              <a:rPr lang="zh-CN" altLang="en-US" sz="1600" b="1" dirty="0" smtClean="0">
                <a:solidFill>
                  <a:schemeClr val="bg1"/>
                </a:solidFill>
              </a:rPr>
              <a:t>在获取完所有需求之后，那么进行一个所有用户代表都到场的</a:t>
            </a:r>
            <a:r>
              <a:rPr lang="en-US" altLang="zh-CN" sz="1600" b="1" dirty="0" smtClean="0">
                <a:solidFill>
                  <a:schemeClr val="bg1"/>
                </a:solidFill>
              </a:rPr>
              <a:t>JAD</a:t>
            </a:r>
            <a:r>
              <a:rPr lang="zh-CN" altLang="en-US" sz="1600" b="1" dirty="0" smtClean="0">
                <a:solidFill>
                  <a:schemeClr val="bg1"/>
                </a:solidFill>
              </a:rPr>
              <a:t>会议就尤为重要，这不但是对已有需求的一个反复确认的过程，也大大提升了开发团队的开发效率。加深了用户之间以及用户于项目团队之间的联系。本小组于</a:t>
            </a:r>
            <a:r>
              <a:rPr lang="en-US" altLang="zh-CN" sz="1600" b="1" dirty="0" smtClean="0">
                <a:solidFill>
                  <a:schemeClr val="bg1"/>
                </a:solidFill>
              </a:rPr>
              <a:t>2017.12.13</a:t>
            </a:r>
            <a:r>
              <a:rPr lang="zh-CN" altLang="en-US" sz="1600" b="1" dirty="0" smtClean="0">
                <a:solidFill>
                  <a:schemeClr val="bg1"/>
                </a:solidFill>
              </a:rPr>
              <a:t>日晚</a:t>
            </a:r>
            <a:r>
              <a:rPr lang="en-US" altLang="zh-CN" sz="1600" b="1" dirty="0" smtClean="0">
                <a:solidFill>
                  <a:schemeClr val="bg1"/>
                </a:solidFill>
              </a:rPr>
              <a:t>6</a:t>
            </a:r>
            <a:r>
              <a:rPr lang="zh-CN" altLang="en-US" sz="1600" b="1" dirty="0" smtClean="0">
                <a:solidFill>
                  <a:schemeClr val="bg1"/>
                </a:solidFill>
              </a:rPr>
              <a:t>：</a:t>
            </a:r>
            <a:r>
              <a:rPr lang="en-US" altLang="zh-CN" sz="1600" b="1" dirty="0" smtClean="0">
                <a:solidFill>
                  <a:schemeClr val="bg1"/>
                </a:solidFill>
              </a:rPr>
              <a:t>30</a:t>
            </a:r>
            <a:r>
              <a:rPr lang="zh-CN" altLang="en-US" sz="1600" b="1" dirty="0" smtClean="0">
                <a:solidFill>
                  <a:schemeClr val="bg1"/>
                </a:solidFill>
              </a:rPr>
              <a:t>在理四</a:t>
            </a:r>
            <a:r>
              <a:rPr lang="en-US" altLang="zh-CN" sz="1600" b="1" dirty="0" smtClean="0">
                <a:solidFill>
                  <a:schemeClr val="bg1"/>
                </a:solidFill>
              </a:rPr>
              <a:t>504</a:t>
            </a:r>
            <a:r>
              <a:rPr lang="zh-CN" altLang="en-US" sz="1600" b="1" dirty="0" smtClean="0">
                <a:solidFill>
                  <a:schemeClr val="bg1"/>
                </a:solidFill>
              </a:rPr>
              <a:t>召开了</a:t>
            </a:r>
            <a:r>
              <a:rPr lang="en-US" altLang="zh-CN" sz="1600" b="1" dirty="0" smtClean="0">
                <a:solidFill>
                  <a:schemeClr val="bg1"/>
                </a:solidFill>
              </a:rPr>
              <a:t>JAD</a:t>
            </a:r>
            <a:r>
              <a:rPr lang="zh-CN" altLang="en-US" sz="1600" b="1" dirty="0" smtClean="0">
                <a:solidFill>
                  <a:schemeClr val="bg1"/>
                </a:solidFill>
              </a:rPr>
              <a:t>会议。</a:t>
            </a:r>
            <a:endParaRPr lang="zh-CN" altLang="zh-CN" sz="1600" b="1" dirty="0">
              <a:solidFill>
                <a:schemeClr val="bg1"/>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7" y="2799057"/>
            <a:ext cx="7019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838094"/>
            <a:ext cx="5112568" cy="4187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93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1"/>
                                        </p:tgtEl>
                                        <p:attrNameLst>
                                          <p:attrName>style.visibility</p:attrName>
                                        </p:attrNameLst>
                                      </p:cBhvr>
                                      <p:to>
                                        <p:strVal val="visible"/>
                                      </p:to>
                                    </p:set>
                                    <p:animEffect transition="in" filter="fade">
                                      <p:cBhvr>
                                        <p:cTn id="1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544666" y="1851670"/>
            <a:ext cx="5688632" cy="584775"/>
          </a:xfrm>
          <a:prstGeom prst="rect">
            <a:avLst/>
          </a:prstGeom>
          <a:noFill/>
        </p:spPr>
        <p:txBody>
          <a:bodyPr wrap="square" rtlCol="0">
            <a:spAutoFit/>
          </a:bodyPr>
          <a:lstStyle/>
          <a:p>
            <a:pPr marL="0" lvl="1"/>
            <a:r>
              <a:rPr lang="zh-CN" altLang="en-US" sz="1600" b="1" dirty="0" smtClean="0">
                <a:solidFill>
                  <a:schemeClr val="bg1"/>
                </a:solidFill>
              </a:rPr>
              <a:t>综上所述，以本小组现有需求文档和用例文档，完全可以移交给任一小组进行功能实现</a:t>
            </a:r>
            <a:endParaRPr lang="zh-CN" altLang="zh-CN" sz="1600" b="1" dirty="0">
              <a:solidFill>
                <a:schemeClr val="bg1"/>
              </a:solidFill>
            </a:endParaRPr>
          </a:p>
        </p:txBody>
      </p:sp>
    </p:spTree>
    <p:extLst>
      <p:ext uri="{BB962C8B-B14F-4D97-AF65-F5344CB8AC3E}">
        <p14:creationId xmlns:p14="http://schemas.microsoft.com/office/powerpoint/2010/main" val="43268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pPr marL="0" lvl="1"/>
            <a:r>
              <a:rPr lang="zh-CN" altLang="en-US" sz="1600" b="1" dirty="0" smtClean="0">
                <a:solidFill>
                  <a:schemeClr val="bg1"/>
                </a:solidFill>
              </a:rPr>
              <a:t>在召开</a:t>
            </a:r>
            <a:r>
              <a:rPr lang="en-US" altLang="zh-CN" sz="1600" b="1" dirty="0" smtClean="0">
                <a:solidFill>
                  <a:schemeClr val="bg1"/>
                </a:solidFill>
              </a:rPr>
              <a:t>JAD</a:t>
            </a:r>
            <a:r>
              <a:rPr lang="zh-CN" altLang="en-US" sz="1600" b="1" dirty="0" smtClean="0">
                <a:solidFill>
                  <a:schemeClr val="bg1"/>
                </a:solidFill>
              </a:rPr>
              <a:t>会议时，所有用户代表齐聚一堂，难免会对相同的用例产生冲突。比如：教师觉得我的课程不需要申请审核，但是管理员要求审核。这时便根据之前的用例评分表进行评判，确认是否需要审核。</a:t>
            </a:r>
            <a:endParaRPr lang="zh-CN" altLang="zh-CN" sz="1600" b="1" dirty="0">
              <a:solidFill>
                <a:schemeClr val="bg1"/>
              </a:solidFill>
            </a:endParaRPr>
          </a:p>
        </p:txBody>
      </p:sp>
    </p:spTree>
    <p:extLst>
      <p:ext uri="{BB962C8B-B14F-4D97-AF65-F5344CB8AC3E}">
        <p14:creationId xmlns:p14="http://schemas.microsoft.com/office/powerpoint/2010/main" val="298994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数据字典</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830997"/>
          </a:xfrm>
          <a:prstGeom prst="rect">
            <a:avLst/>
          </a:prstGeom>
          <a:noFill/>
        </p:spPr>
        <p:txBody>
          <a:bodyPr wrap="square" rtlCol="0">
            <a:spAutoFit/>
          </a:bodyPr>
          <a:lstStyle/>
          <a:p>
            <a:pPr marL="0" lvl="1"/>
            <a:r>
              <a:rPr lang="zh-CN" altLang="en-US" sz="1600" b="1" dirty="0">
                <a:solidFill>
                  <a:schemeClr val="bg1"/>
                </a:solidFill>
              </a:rPr>
              <a:t>为对数据</a:t>
            </a:r>
            <a:r>
              <a:rPr lang="zh-CN" altLang="en-US" sz="1600" b="1" dirty="0">
                <a:solidFill>
                  <a:schemeClr val="bg1"/>
                </a:solidFill>
              </a:rPr>
              <a:t>的数据项、数据结构、数据流、数据存储、处理逻辑、外部实体等进行定义和</a:t>
            </a:r>
            <a:r>
              <a:rPr lang="zh-CN" altLang="en-US" sz="1600" b="1" dirty="0">
                <a:solidFill>
                  <a:schemeClr val="bg1"/>
                </a:solidFill>
              </a:rPr>
              <a:t>描述，对</a:t>
            </a:r>
            <a:r>
              <a:rPr lang="zh-CN" altLang="en-US" sz="1600" b="1" dirty="0">
                <a:solidFill>
                  <a:schemeClr val="bg1"/>
                </a:solidFill>
              </a:rPr>
              <a:t>数据流程图中的各个元素做出详细的说明</a:t>
            </a:r>
            <a:r>
              <a:rPr lang="zh-CN" altLang="en-US" sz="1600" b="1" dirty="0">
                <a:solidFill>
                  <a:schemeClr val="bg1"/>
                </a:solidFill>
              </a:rPr>
              <a:t>。为本项目编写了数据字典。</a:t>
            </a:r>
            <a:endParaRPr lang="zh-CN" altLang="zh-CN" sz="1600" b="1" dirty="0">
              <a:solidFill>
                <a:schemeClr val="bg1"/>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76" y="151637"/>
            <a:ext cx="6172200" cy="509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079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animEffect transition="in" filter="fade">
                                      <p:cBhvr>
                                        <p:cTn id="1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206426" cy="576064"/>
            <a:chOff x="1128969" y="3163443"/>
            <a:chExt cx="120642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652743"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ER</a:t>
              </a:r>
              <a:r>
                <a:rPr lang="zh-CN" altLang="en-US" sz="1800" dirty="0" smtClean="0">
                  <a:solidFill>
                    <a:schemeClr val="bg1"/>
                  </a:solidFill>
                  <a:latin typeface="+mj-lt"/>
                  <a:ea typeface="FZLanTingHeiS-EL-GB"/>
                </a:rPr>
                <a:t>图</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pPr marL="0" lvl="1"/>
            <a:r>
              <a:rPr lang="zh-CN" altLang="en-US" sz="1600" b="1" dirty="0">
                <a:solidFill>
                  <a:schemeClr val="bg1"/>
                </a:solidFill>
              </a:rPr>
              <a:t>是指提供了表示实体型、属性和联系的方法，用来描述现实世界的概念模型。</a:t>
            </a:r>
            <a:r>
              <a:rPr lang="en-US" altLang="zh-CN" sz="1600" b="1" dirty="0">
                <a:solidFill>
                  <a:schemeClr val="bg1"/>
                </a:solidFill>
              </a:rPr>
              <a:t>E-R</a:t>
            </a:r>
            <a:r>
              <a:rPr lang="zh-CN" altLang="en-US" sz="1600" b="1" dirty="0">
                <a:solidFill>
                  <a:schemeClr val="bg1"/>
                </a:solidFill>
              </a:rPr>
              <a:t>方法</a:t>
            </a:r>
            <a:r>
              <a:rPr lang="en-US" altLang="zh-CN" sz="1600" b="1" dirty="0">
                <a:solidFill>
                  <a:schemeClr val="bg1"/>
                </a:solidFill>
              </a:rPr>
              <a:t>:</a:t>
            </a:r>
            <a:r>
              <a:rPr lang="zh-CN" altLang="en-US" sz="1600" b="1" dirty="0">
                <a:solidFill>
                  <a:schemeClr val="bg1"/>
                </a:solidFill>
              </a:rPr>
              <a:t>是“实体</a:t>
            </a:r>
            <a:r>
              <a:rPr lang="en-US" altLang="zh-CN" sz="1600" b="1" dirty="0">
                <a:solidFill>
                  <a:schemeClr val="bg1"/>
                </a:solidFill>
              </a:rPr>
              <a:t>-</a:t>
            </a:r>
            <a:r>
              <a:rPr lang="zh-CN" altLang="en-US" sz="1600" b="1" dirty="0">
                <a:solidFill>
                  <a:schemeClr val="bg1"/>
                </a:solidFill>
              </a:rPr>
              <a:t>联系方法”（</a:t>
            </a:r>
            <a:r>
              <a:rPr lang="en-US" altLang="zh-CN" sz="1600" b="1" dirty="0">
                <a:solidFill>
                  <a:schemeClr val="bg1"/>
                </a:solidFill>
              </a:rPr>
              <a:t>Entity-Relationship Approach</a:t>
            </a:r>
            <a:r>
              <a:rPr lang="zh-CN" altLang="en-US" sz="1600" b="1" dirty="0">
                <a:solidFill>
                  <a:schemeClr val="bg1"/>
                </a:solidFill>
              </a:rPr>
              <a:t>）的简称。它是描述现实世界概念</a:t>
            </a:r>
            <a:r>
              <a:rPr lang="zh-CN" altLang="en-US" sz="1600" b="1" dirty="0">
                <a:solidFill>
                  <a:schemeClr val="bg1"/>
                </a:solidFill>
                <a:hlinkClick r:id="rId2" tooltip="结构"/>
              </a:rPr>
              <a:t>结构</a:t>
            </a:r>
            <a:r>
              <a:rPr lang="zh-CN" altLang="en-US" sz="1600" b="1" dirty="0">
                <a:solidFill>
                  <a:schemeClr val="bg1"/>
                </a:solidFill>
              </a:rPr>
              <a:t>模型的有效方法。</a:t>
            </a:r>
            <a:endParaRPr lang="zh-CN" altLang="zh-CN" sz="1600" b="1" dirty="0">
              <a:solidFill>
                <a:schemeClr val="bg1"/>
              </a:solidFill>
            </a:endParaRPr>
          </a:p>
        </p:txBody>
      </p:sp>
      <p:pic>
        <p:nvPicPr>
          <p:cNvPr id="15" name="图片 14"/>
          <p:cNvPicPr/>
          <p:nvPr/>
        </p:nvPicPr>
        <p:blipFill>
          <a:blip r:embed="rId3"/>
          <a:stretch>
            <a:fillRect/>
          </a:stretch>
        </p:blipFill>
        <p:spPr>
          <a:xfrm>
            <a:off x="1827847" y="590550"/>
            <a:ext cx="5488305" cy="3962400"/>
          </a:xfrm>
          <a:prstGeom prst="rect">
            <a:avLst/>
          </a:prstGeom>
        </p:spPr>
      </p:pic>
    </p:spTree>
    <p:extLst>
      <p:ext uri="{BB962C8B-B14F-4D97-AF65-F5344CB8AC3E}">
        <p14:creationId xmlns:p14="http://schemas.microsoft.com/office/powerpoint/2010/main" val="78406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569660"/>
          </a:xfrm>
          <a:prstGeom prst="rect">
            <a:avLst/>
          </a:prstGeom>
          <a:noFill/>
        </p:spPr>
        <p:txBody>
          <a:bodyPr wrap="square" rtlCol="0">
            <a:spAutoFit/>
          </a:bodyPr>
          <a:lstStyle/>
          <a:p>
            <a:r>
              <a:rPr lang="zh-CN" altLang="zh-CN" sz="1600" b="1" dirty="0">
                <a:solidFill>
                  <a:schemeClr val="bg1"/>
                </a:solidFill>
              </a:rPr>
              <a:t>本网站要求提供对外服务的能力</a:t>
            </a:r>
            <a:r>
              <a:rPr lang="en-US" altLang="zh-CN" sz="1600" b="1" dirty="0">
                <a:solidFill>
                  <a:schemeClr val="bg1"/>
                </a:solidFill>
              </a:rPr>
              <a:t>,</a:t>
            </a:r>
            <a:r>
              <a:rPr lang="zh-CN" altLang="zh-CN" sz="1600" b="1" dirty="0">
                <a:solidFill>
                  <a:schemeClr val="bg1"/>
                </a:solidFill>
              </a:rPr>
              <a:t>保证至少</a:t>
            </a:r>
            <a:r>
              <a:rPr lang="en-US" altLang="zh-CN" sz="1600" b="1" dirty="0">
                <a:solidFill>
                  <a:schemeClr val="bg1"/>
                </a:solidFill>
              </a:rPr>
              <a:t>200</a:t>
            </a:r>
            <a:r>
              <a:rPr lang="zh-CN" altLang="zh-CN" sz="1600" b="1" dirty="0">
                <a:solidFill>
                  <a:schemeClr val="bg1"/>
                </a:solidFill>
              </a:rPr>
              <a:t>名同学上课辅助服务的要求</a:t>
            </a:r>
            <a:r>
              <a:rPr lang="en-US" altLang="zh-CN" sz="1600" b="1" dirty="0">
                <a:solidFill>
                  <a:schemeClr val="bg1"/>
                </a:solidFill>
              </a:rPr>
              <a:t>.</a:t>
            </a:r>
            <a:r>
              <a:rPr lang="zh-CN" altLang="zh-CN" sz="1600" b="1" dirty="0">
                <a:solidFill>
                  <a:schemeClr val="bg1"/>
                </a:solidFill>
              </a:rPr>
              <a:t>网页相应时间小于</a:t>
            </a:r>
            <a:r>
              <a:rPr lang="en-US" altLang="zh-CN" sz="1600" b="1" dirty="0">
                <a:solidFill>
                  <a:schemeClr val="bg1"/>
                </a:solidFill>
              </a:rPr>
              <a:t>1</a:t>
            </a:r>
            <a:r>
              <a:rPr lang="zh-CN" altLang="zh-CN" sz="1600" b="1" dirty="0">
                <a:solidFill>
                  <a:schemeClr val="bg1"/>
                </a:solidFill>
              </a:rPr>
              <a:t>秒，包括数据存储能力</a:t>
            </a:r>
            <a:r>
              <a:rPr lang="en-US" altLang="zh-CN" sz="1600" b="1" dirty="0">
                <a:solidFill>
                  <a:schemeClr val="bg1"/>
                </a:solidFill>
              </a:rPr>
              <a:t>,</a:t>
            </a:r>
            <a:r>
              <a:rPr lang="zh-CN" altLang="zh-CN" sz="1600" b="1" dirty="0">
                <a:solidFill>
                  <a:schemeClr val="bg1"/>
                </a:solidFill>
              </a:rPr>
              <a:t>网络服务吞吐能力</a:t>
            </a:r>
            <a:r>
              <a:rPr lang="en-US" altLang="zh-CN" sz="1600" b="1" dirty="0">
                <a:solidFill>
                  <a:schemeClr val="bg1"/>
                </a:solidFill>
              </a:rPr>
              <a:t>,</a:t>
            </a:r>
            <a:r>
              <a:rPr lang="zh-CN" altLang="zh-CN" sz="1600" b="1" dirty="0">
                <a:solidFill>
                  <a:schemeClr val="bg1"/>
                </a:solidFill>
              </a:rPr>
              <a:t>数据安全特性等</a:t>
            </a:r>
            <a:r>
              <a:rPr lang="en-US" altLang="zh-CN" sz="1600" b="1" dirty="0">
                <a:solidFill>
                  <a:schemeClr val="bg1"/>
                </a:solidFill>
              </a:rPr>
              <a:t>.</a:t>
            </a:r>
            <a:endParaRPr lang="zh-CN" altLang="zh-CN" sz="1600" b="1" dirty="0">
              <a:solidFill>
                <a:schemeClr val="bg1"/>
              </a:solidFill>
            </a:endParaRPr>
          </a:p>
          <a:p>
            <a:r>
              <a:rPr lang="zh-CN" altLang="zh-CN" sz="1600" b="1" dirty="0">
                <a:solidFill>
                  <a:schemeClr val="bg1"/>
                </a:solidFill>
              </a:rPr>
              <a:t>服务器选用</a:t>
            </a:r>
            <a:r>
              <a:rPr lang="en-US" altLang="zh-CN" sz="1600" b="1" dirty="0">
                <a:solidFill>
                  <a:schemeClr val="bg1"/>
                </a:solidFill>
              </a:rPr>
              <a:t>2</a:t>
            </a:r>
            <a:r>
              <a:rPr lang="zh-CN" altLang="zh-CN" sz="1600" b="1" dirty="0">
                <a:solidFill>
                  <a:schemeClr val="bg1"/>
                </a:solidFill>
              </a:rPr>
              <a:t>个</a:t>
            </a:r>
            <a:r>
              <a:rPr lang="en-US" altLang="zh-CN" sz="1600" b="1" dirty="0">
                <a:solidFill>
                  <a:schemeClr val="bg1"/>
                </a:solidFill>
              </a:rPr>
              <a:t>CPU</a:t>
            </a:r>
            <a:r>
              <a:rPr lang="zh-CN" altLang="zh-CN" sz="1600" b="1" dirty="0">
                <a:solidFill>
                  <a:schemeClr val="bg1"/>
                </a:solidFill>
              </a:rPr>
              <a:t>，</a:t>
            </a:r>
            <a:r>
              <a:rPr lang="en-US" altLang="zh-CN" sz="1600" b="1" dirty="0">
                <a:solidFill>
                  <a:schemeClr val="bg1"/>
                </a:solidFill>
              </a:rPr>
              <a:t>16</a:t>
            </a:r>
            <a:r>
              <a:rPr lang="zh-CN" altLang="zh-CN" sz="1600" b="1" dirty="0">
                <a:solidFill>
                  <a:schemeClr val="bg1"/>
                </a:solidFill>
              </a:rPr>
              <a:t>核，内存</a:t>
            </a:r>
            <a:r>
              <a:rPr lang="en-US" altLang="zh-CN" sz="1600" b="1" dirty="0">
                <a:solidFill>
                  <a:schemeClr val="bg1"/>
                </a:solidFill>
              </a:rPr>
              <a:t>6G</a:t>
            </a:r>
            <a:r>
              <a:rPr lang="zh-CN" altLang="zh-CN" sz="1600" b="1" dirty="0">
                <a:solidFill>
                  <a:schemeClr val="bg1"/>
                </a:solidFill>
              </a:rPr>
              <a:t>，硬盘</a:t>
            </a:r>
            <a:r>
              <a:rPr lang="en-US" altLang="zh-CN" sz="1600" b="1" dirty="0">
                <a:solidFill>
                  <a:schemeClr val="bg1"/>
                </a:solidFill>
              </a:rPr>
              <a:t>1T</a:t>
            </a:r>
            <a:r>
              <a:rPr lang="zh-CN" altLang="zh-CN" sz="1600" b="1" dirty="0">
                <a:solidFill>
                  <a:schemeClr val="bg1"/>
                </a:solidFill>
              </a:rPr>
              <a:t>（杨枨老师提供）</a:t>
            </a:r>
            <a:r>
              <a:rPr lang="en-US" altLang="zh-CN" sz="1600" b="1" dirty="0">
                <a:solidFill>
                  <a:schemeClr val="bg1"/>
                </a:solidFill>
              </a:rPr>
              <a:t>, </a:t>
            </a:r>
            <a:r>
              <a:rPr lang="zh-CN" altLang="zh-CN" sz="1600" b="1" dirty="0">
                <a:solidFill>
                  <a:schemeClr val="bg1"/>
                </a:solidFill>
              </a:rPr>
              <a:t>拥有浏览器能够访问网页的操作系统即可，部署在校园网内。</a:t>
            </a:r>
          </a:p>
        </p:txBody>
      </p:sp>
    </p:spTree>
    <p:extLst>
      <p:ext uri="{BB962C8B-B14F-4D97-AF65-F5344CB8AC3E}">
        <p14:creationId xmlns:p14="http://schemas.microsoft.com/office/powerpoint/2010/main" val="408526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需求链接</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r>
              <a:rPr lang="zh-CN" altLang="en-US" sz="1600" b="1" dirty="0" smtClean="0">
                <a:solidFill>
                  <a:schemeClr val="bg1"/>
                </a:solidFill>
              </a:rPr>
              <a:t>在用例描述以及测试用例中，我们对他们进行了用户分类，分别将其归类到不同用户类中，并且每一个用例都有单独的用例描述以及测试用例表格，并且具有编号，能将其串联起来</a:t>
            </a:r>
            <a:endParaRPr lang="zh-CN" altLang="zh-CN" sz="1600" b="1" dirty="0">
              <a:solidFill>
                <a:schemeClr val="bg1"/>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427734"/>
            <a:ext cx="391477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77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测试用例</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830997"/>
          </a:xfrm>
          <a:prstGeom prst="rect">
            <a:avLst/>
          </a:prstGeom>
          <a:noFill/>
        </p:spPr>
        <p:txBody>
          <a:bodyPr wrap="square" rtlCol="0">
            <a:spAutoFit/>
          </a:bodyPr>
          <a:lstStyle/>
          <a:p>
            <a:r>
              <a:rPr lang="zh-CN" altLang="en-US" sz="1600" b="1" dirty="0" smtClean="0">
                <a:solidFill>
                  <a:schemeClr val="bg1"/>
                </a:solidFill>
              </a:rPr>
              <a:t>为保证所有用例都能正常使用，保证用户体验，我们编写了对应每一个用例的测试用例，共有将近</a:t>
            </a:r>
            <a:r>
              <a:rPr lang="en-US" altLang="zh-CN" sz="1600" b="1" dirty="0" smtClean="0">
                <a:solidFill>
                  <a:schemeClr val="bg1"/>
                </a:solidFill>
              </a:rPr>
              <a:t>120</a:t>
            </a:r>
            <a:r>
              <a:rPr lang="zh-CN" altLang="en-US" sz="1600" b="1" dirty="0" smtClean="0">
                <a:solidFill>
                  <a:schemeClr val="bg1"/>
                </a:solidFill>
              </a:rPr>
              <a:t>个测试用例，采用</a:t>
            </a:r>
            <a:r>
              <a:rPr lang="en-US" altLang="zh-CN" sz="1600" b="1" dirty="0" smtClean="0">
                <a:solidFill>
                  <a:schemeClr val="bg1"/>
                </a:solidFill>
              </a:rPr>
              <a:t>《</a:t>
            </a:r>
            <a:r>
              <a:rPr lang="zh-CN" altLang="en-US" sz="1600" b="1" dirty="0" smtClean="0">
                <a:solidFill>
                  <a:schemeClr val="bg1"/>
                </a:solidFill>
              </a:rPr>
              <a:t>软件需求</a:t>
            </a:r>
            <a:r>
              <a:rPr lang="en-US" altLang="zh-CN" sz="1600" b="1" dirty="0" smtClean="0">
                <a:solidFill>
                  <a:schemeClr val="bg1"/>
                </a:solidFill>
              </a:rPr>
              <a:t>》P-</a:t>
            </a:r>
            <a:r>
              <a:rPr lang="zh-CN" altLang="en-US" sz="1600" b="1" dirty="0" smtClean="0">
                <a:solidFill>
                  <a:schemeClr val="bg1"/>
                </a:solidFill>
              </a:rPr>
              <a:t>模板。</a:t>
            </a:r>
            <a:endParaRPr lang="zh-CN" altLang="zh-CN" sz="1600" b="1" dirty="0">
              <a:solidFill>
                <a:schemeClr val="bg1"/>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50" y="311150"/>
            <a:ext cx="3822700" cy="452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7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86"/>
                                        </p:tgtEl>
                                        <p:attrNameLst>
                                          <p:attrName>style.visibility</p:attrName>
                                        </p:attrNameLst>
                                      </p:cBhvr>
                                      <p:to>
                                        <p:strVal val="visible"/>
                                      </p:to>
                                    </p:set>
                                    <p:animEffect transition="in" filter="fade">
                                      <p:cBhvr>
                                        <p:cTn id="1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参考文献</a:t>
              </a:r>
              <a:endParaRPr lang="zh-CN" altLang="en-US" sz="1800" dirty="0">
                <a:solidFill>
                  <a:schemeClr val="bg1"/>
                </a:solidFill>
                <a:latin typeface="+mj-lt"/>
                <a:ea typeface="FZLanTingHeiS-EL-GB"/>
              </a:endParaRPr>
            </a:p>
          </p:txBody>
        </p:sp>
      </p:grpSp>
      <p:sp>
        <p:nvSpPr>
          <p:cNvPr id="59" name="TextBox 58"/>
          <p:cNvSpPr txBox="1"/>
          <p:nvPr/>
        </p:nvSpPr>
        <p:spPr>
          <a:xfrm>
            <a:off x="2265040" y="1193726"/>
            <a:ext cx="5688632" cy="1815882"/>
          </a:xfrm>
          <a:prstGeom prst="rect">
            <a:avLst/>
          </a:prstGeom>
          <a:noFill/>
        </p:spPr>
        <p:txBody>
          <a:bodyPr wrap="square" rtlCol="0">
            <a:spAutoFit/>
          </a:bodyPr>
          <a:lstStyle/>
          <a:p>
            <a:r>
              <a:rPr lang="en-US" altLang="zh-CN" sz="1600" b="1" dirty="0">
                <a:solidFill>
                  <a:schemeClr val="bg1"/>
                </a:solidFill>
              </a:rPr>
              <a:t>   SRS</a:t>
            </a:r>
            <a:r>
              <a:rPr lang="zh-CN" altLang="en-US" sz="1600" b="1" dirty="0">
                <a:solidFill>
                  <a:schemeClr val="bg1"/>
                </a:solidFill>
              </a:rPr>
              <a:t>模板采用</a:t>
            </a:r>
            <a:r>
              <a:rPr lang="en-US" altLang="zh-CN" sz="1600" b="1" dirty="0">
                <a:solidFill>
                  <a:schemeClr val="bg1"/>
                </a:solidFill>
              </a:rPr>
              <a:t>IEEE-830-1998 </a:t>
            </a:r>
            <a:r>
              <a:rPr lang="zh-CN" altLang="zh-CN" sz="1600" b="1" dirty="0">
                <a:solidFill>
                  <a:schemeClr val="bg1"/>
                </a:solidFill>
              </a:rPr>
              <a:t>版本软件需求规格</a:t>
            </a:r>
            <a:r>
              <a:rPr lang="zh-CN" altLang="zh-CN" sz="1600" b="1" dirty="0">
                <a:solidFill>
                  <a:schemeClr val="bg1"/>
                </a:solidFill>
              </a:rPr>
              <a:t>说明书</a:t>
            </a:r>
            <a:endParaRPr lang="en-US" altLang="zh-CN" sz="1600" b="1" dirty="0">
              <a:solidFill>
                <a:schemeClr val="bg1"/>
              </a:solidFill>
            </a:endParaRPr>
          </a:p>
          <a:p>
            <a:r>
              <a:rPr lang="zh-CN" altLang="zh-CN" sz="1600" b="1" dirty="0">
                <a:solidFill>
                  <a:schemeClr val="bg1"/>
                </a:solidFill>
              </a:rPr>
              <a:t>《软件需求》（第三版）</a:t>
            </a:r>
            <a:r>
              <a:rPr lang="en-US" altLang="zh-CN" sz="1600" b="1" dirty="0">
                <a:solidFill>
                  <a:schemeClr val="bg1"/>
                </a:solidFill>
              </a:rPr>
              <a:t>[</a:t>
            </a:r>
            <a:r>
              <a:rPr lang="zh-CN" altLang="zh-CN" sz="1600" b="1" dirty="0">
                <a:solidFill>
                  <a:schemeClr val="bg1"/>
                </a:solidFill>
              </a:rPr>
              <a:t>美</a:t>
            </a:r>
            <a:r>
              <a:rPr lang="en-US" altLang="zh-CN" sz="1600" b="1" dirty="0">
                <a:solidFill>
                  <a:schemeClr val="bg1"/>
                </a:solidFill>
              </a:rPr>
              <a:t>]           </a:t>
            </a:r>
            <a:r>
              <a:rPr lang="zh-CN" altLang="zh-CN" sz="1600" b="1" dirty="0">
                <a:solidFill>
                  <a:schemeClr val="bg1"/>
                </a:solidFill>
              </a:rPr>
              <a:t>清华大学出版社 </a:t>
            </a: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RP8</a:t>
            </a:r>
            <a:r>
              <a:rPr lang="zh-CN" altLang="zh-CN" sz="1600" b="1" dirty="0">
                <a:solidFill>
                  <a:schemeClr val="bg1"/>
                </a:solidFill>
              </a:rPr>
              <a:t>产品原型设计指南》 </a:t>
            </a:r>
            <a:r>
              <a:rPr lang="en-US" altLang="zh-CN" sz="1600" b="1" dirty="0">
                <a:solidFill>
                  <a:schemeClr val="bg1"/>
                </a:solidFill>
              </a:rPr>
              <a:t>      </a:t>
            </a:r>
            <a:r>
              <a:rPr lang="zh-CN" altLang="zh-CN" sz="1600" b="1" dirty="0">
                <a:solidFill>
                  <a:schemeClr val="bg1"/>
                </a:solidFill>
              </a:rPr>
              <a:t>人民邮电出版社</a:t>
            </a:r>
          </a:p>
          <a:p>
            <a:r>
              <a:rPr lang="zh-CN" altLang="zh-CN" sz="1600" b="1" dirty="0">
                <a:solidFill>
                  <a:schemeClr val="bg1"/>
                </a:solidFill>
              </a:rPr>
              <a:t>《软件项目管理》 </a:t>
            </a:r>
            <a:r>
              <a:rPr lang="en-US" altLang="zh-CN" sz="1600" b="1" dirty="0">
                <a:solidFill>
                  <a:schemeClr val="bg1"/>
                </a:solidFill>
              </a:rPr>
              <a:t>                   </a:t>
            </a:r>
            <a:r>
              <a:rPr lang="zh-CN" altLang="zh-CN" sz="1600" b="1" dirty="0">
                <a:solidFill>
                  <a:schemeClr val="bg1"/>
                </a:solidFill>
              </a:rPr>
              <a:t>机械工业出版社 </a:t>
            </a: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 8.0 </a:t>
            </a:r>
            <a:r>
              <a:rPr lang="zh-CN" altLang="zh-CN" sz="1600" b="1" dirty="0">
                <a:solidFill>
                  <a:schemeClr val="bg1"/>
                </a:solidFill>
              </a:rPr>
              <a:t>入门宝典》 </a:t>
            </a:r>
            <a:r>
              <a:rPr lang="en-US" altLang="zh-CN" sz="1600" b="1" dirty="0">
                <a:solidFill>
                  <a:schemeClr val="bg1"/>
                </a:solidFill>
              </a:rPr>
              <a:t>          </a:t>
            </a:r>
            <a:r>
              <a:rPr lang="zh-CN" altLang="zh-CN" sz="1600" b="1" dirty="0">
                <a:solidFill>
                  <a:schemeClr val="bg1"/>
                </a:solidFill>
              </a:rPr>
              <a:t>人民邮电出版社</a:t>
            </a:r>
          </a:p>
          <a:p>
            <a:r>
              <a:rPr lang="en-US" altLang="zh-CN" sz="1600" b="1" dirty="0">
                <a:solidFill>
                  <a:schemeClr val="bg1"/>
                </a:solidFill>
              </a:rPr>
              <a:t>   </a:t>
            </a:r>
            <a:r>
              <a:rPr lang="zh-CN" altLang="zh-CN" sz="1600" b="1" dirty="0">
                <a:solidFill>
                  <a:schemeClr val="bg1"/>
                </a:solidFill>
              </a:rPr>
              <a:t>参考</a:t>
            </a:r>
            <a:r>
              <a:rPr lang="zh-CN" altLang="zh-CN" sz="1600" b="1" dirty="0">
                <a:solidFill>
                  <a:schemeClr val="bg1"/>
                </a:solidFill>
              </a:rPr>
              <a:t>网站：</a:t>
            </a:r>
            <a:r>
              <a:rPr lang="en-US" altLang="zh-CN" sz="1600" b="1" dirty="0">
                <a:solidFill>
                  <a:schemeClr val="bg1"/>
                </a:solidFill>
              </a:rPr>
              <a:t>http://www.woshipm.com/pd/262276.html</a:t>
            </a:r>
            <a:endParaRPr lang="zh-CN" altLang="zh-CN" sz="1600" b="1" dirty="0">
              <a:solidFill>
                <a:schemeClr val="bg1"/>
              </a:solidFill>
            </a:endParaRPr>
          </a:p>
          <a:p>
            <a:endParaRPr lang="zh-CN" altLang="zh-CN" sz="1600" b="1" dirty="0">
              <a:solidFill>
                <a:schemeClr val="bg1"/>
              </a:solidFill>
            </a:endParaRPr>
          </a:p>
        </p:txBody>
      </p:sp>
    </p:spTree>
    <p:extLst>
      <p:ext uri="{BB962C8B-B14F-4D97-AF65-F5344CB8AC3E}">
        <p14:creationId xmlns:p14="http://schemas.microsoft.com/office/powerpoint/2010/main" val="370387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工作分配</a:t>
              </a:r>
              <a:endParaRPr lang="zh-CN" altLang="en-US" sz="1800" dirty="0">
                <a:solidFill>
                  <a:schemeClr val="bg1"/>
                </a:solidFill>
                <a:latin typeface="+mj-lt"/>
                <a:ea typeface="FZLanTingHeiS-EL-GB"/>
              </a:endParaRPr>
            </a:p>
          </p:txBody>
        </p:sp>
      </p:grpSp>
      <p:sp>
        <p:nvSpPr>
          <p:cNvPr id="59" name="TextBox 58"/>
          <p:cNvSpPr txBox="1"/>
          <p:nvPr/>
        </p:nvSpPr>
        <p:spPr>
          <a:xfrm>
            <a:off x="858830" y="1779662"/>
            <a:ext cx="7889634" cy="1815882"/>
          </a:xfrm>
          <a:prstGeom prst="rect">
            <a:avLst/>
          </a:prstGeom>
          <a:noFill/>
        </p:spPr>
        <p:txBody>
          <a:bodyPr wrap="square" rtlCol="0">
            <a:spAutoFit/>
          </a:bodyPr>
          <a:lstStyle/>
          <a:p>
            <a:r>
              <a:rPr lang="en-US" altLang="zh-CN" sz="1600" b="1" dirty="0">
                <a:solidFill>
                  <a:schemeClr val="bg1"/>
                </a:solidFill>
              </a:rPr>
              <a:t> </a:t>
            </a:r>
            <a:r>
              <a:rPr lang="zh-CN" altLang="en-US" sz="1600" b="1" dirty="0" smtClean="0">
                <a:solidFill>
                  <a:schemeClr val="bg1"/>
                </a:solidFill>
              </a:rPr>
              <a:t>蒋家俊：任务分配及审核，评审</a:t>
            </a:r>
            <a:r>
              <a:rPr lang="en-US" altLang="zh-CN" sz="1600" b="1" dirty="0" smtClean="0">
                <a:solidFill>
                  <a:schemeClr val="bg1"/>
                </a:solidFill>
              </a:rPr>
              <a:t>PPT</a:t>
            </a:r>
            <a:r>
              <a:rPr lang="zh-CN" altLang="en-US" sz="1600" b="1" dirty="0" smtClean="0">
                <a:solidFill>
                  <a:schemeClr val="bg1"/>
                </a:solidFill>
              </a:rPr>
              <a:t>制作，</a:t>
            </a:r>
            <a:r>
              <a:rPr lang="en-US" altLang="zh-CN" sz="1600" b="1" dirty="0" smtClean="0">
                <a:solidFill>
                  <a:schemeClr val="bg1"/>
                </a:solidFill>
              </a:rPr>
              <a:t>SRS</a:t>
            </a:r>
            <a:r>
              <a:rPr lang="zh-CN" altLang="en-US" sz="1600" b="1" dirty="0" smtClean="0">
                <a:solidFill>
                  <a:schemeClr val="bg1"/>
                </a:solidFill>
              </a:rPr>
              <a:t>非功能性需求，管理员界面原型，管     理员测试用例</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李捷：功能需求及数据需求，课程介绍界面原型，用户手册</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厉佩强：网站首页界面原型及完善</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周盛：数据字典 </a:t>
            </a:r>
            <a:r>
              <a:rPr lang="en-US" altLang="zh-CN" sz="1600" b="1" dirty="0" smtClean="0">
                <a:solidFill>
                  <a:schemeClr val="bg1"/>
                </a:solidFill>
              </a:rPr>
              <a:t>SRS</a:t>
            </a:r>
            <a:r>
              <a:rPr lang="zh-CN" altLang="en-US" sz="1600" b="1" dirty="0" smtClean="0">
                <a:solidFill>
                  <a:schemeClr val="bg1"/>
                </a:solidFill>
              </a:rPr>
              <a:t>外部接口需求，引言及综合描述，教师及学生测试用例， </a:t>
            </a:r>
            <a:endParaRPr lang="en-US" altLang="zh-CN" sz="1600" b="1" dirty="0" smtClean="0">
              <a:solidFill>
                <a:schemeClr val="bg1"/>
              </a:solidFill>
            </a:endParaRPr>
          </a:p>
          <a:p>
            <a:r>
              <a:rPr lang="en-US" altLang="zh-CN" sz="1600" b="1">
                <a:solidFill>
                  <a:schemeClr val="bg1"/>
                </a:solidFill>
              </a:rPr>
              <a:t> </a:t>
            </a:r>
            <a:r>
              <a:rPr lang="zh-CN" altLang="en-US" sz="1600" b="1" smtClean="0">
                <a:solidFill>
                  <a:schemeClr val="bg1"/>
                </a:solidFill>
              </a:rPr>
              <a:t>朱秉</a:t>
            </a:r>
            <a:r>
              <a:rPr lang="zh-CN" altLang="en-US" sz="1600" b="1" dirty="0" smtClean="0">
                <a:solidFill>
                  <a:schemeClr val="bg1"/>
                </a:solidFill>
              </a:rPr>
              <a:t>：顺序图，活动图，用例图及用例描述编写</a:t>
            </a:r>
            <a:endParaRPr lang="en-US" altLang="zh-CN" sz="1600" b="1" dirty="0" smtClean="0">
              <a:solidFill>
                <a:schemeClr val="bg1"/>
              </a:solidFill>
            </a:endParaRPr>
          </a:p>
          <a:p>
            <a:r>
              <a:rPr lang="en-US" altLang="zh-CN" sz="1600" b="1" dirty="0">
                <a:solidFill>
                  <a:schemeClr val="bg1"/>
                </a:solidFill>
              </a:rPr>
              <a:t> </a:t>
            </a:r>
            <a:r>
              <a:rPr lang="en-US" altLang="zh-CN" sz="1600" b="1" dirty="0" smtClean="0">
                <a:solidFill>
                  <a:schemeClr val="bg1"/>
                </a:solidFill>
              </a:rPr>
              <a:t>  </a:t>
            </a:r>
            <a:endParaRPr lang="zh-CN" altLang="zh-CN" sz="1600" b="1" dirty="0">
              <a:solidFill>
                <a:schemeClr val="bg1"/>
              </a:solidFill>
            </a:endParaRPr>
          </a:p>
        </p:txBody>
      </p:sp>
    </p:spTree>
    <p:extLst>
      <p:ext uri="{BB962C8B-B14F-4D97-AF65-F5344CB8AC3E}">
        <p14:creationId xmlns:p14="http://schemas.microsoft.com/office/powerpoint/2010/main" val="1785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65419" y="1947426"/>
            <a:ext cx="1800493" cy="2216541"/>
            <a:chOff x="665419" y="1638965"/>
            <a:chExt cx="1800493" cy="2216541"/>
          </a:xfrm>
        </p:grpSpPr>
        <p:grpSp>
          <p:nvGrpSpPr>
            <p:cNvPr id="24" name="组合 23"/>
            <p:cNvGrpSpPr/>
            <p:nvPr/>
          </p:nvGrpSpPr>
          <p:grpSpPr>
            <a:xfrm>
              <a:off x="737574" y="1638965"/>
              <a:ext cx="1656184" cy="1656184"/>
              <a:chOff x="791580" y="1514307"/>
              <a:chExt cx="1656184" cy="1656184"/>
            </a:xfrm>
          </p:grpSpPr>
          <p:grpSp>
            <p:nvGrpSpPr>
              <p:cNvPr id="25" name="组合 24"/>
              <p:cNvGrpSpPr/>
              <p:nvPr/>
            </p:nvGrpSpPr>
            <p:grpSpPr>
              <a:xfrm>
                <a:off x="791580" y="1514307"/>
                <a:ext cx="1656184" cy="1656184"/>
                <a:chOff x="1259632" y="1419622"/>
                <a:chExt cx="2016224" cy="2016224"/>
              </a:xfrm>
            </p:grpSpPr>
            <p:sp>
              <p:nvSpPr>
                <p:cNvPr id="27" name="椭圆 26"/>
                <p:cNvSpPr/>
                <p:nvPr/>
              </p:nvSpPr>
              <p:spPr>
                <a:xfrm>
                  <a:off x="1403648" y="1563638"/>
                  <a:ext cx="1728192" cy="172819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59632" y="1419622"/>
                  <a:ext cx="2016224" cy="201622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Freeform 12"/>
              <p:cNvSpPr>
                <a:spLocks noEditPoints="1"/>
              </p:cNvSpPr>
              <p:nvPr/>
            </p:nvSpPr>
            <p:spPr bwMode="auto">
              <a:xfrm>
                <a:off x="1275978" y="2020136"/>
                <a:ext cx="687388" cy="644525"/>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TextBox 51"/>
            <p:cNvSpPr txBox="1"/>
            <p:nvPr/>
          </p:nvSpPr>
          <p:spPr>
            <a:xfrm>
              <a:off x="665419" y="3486174"/>
              <a:ext cx="1800493" cy="369332"/>
            </a:xfrm>
            <a:prstGeom prst="rect">
              <a:avLst/>
            </a:prstGeom>
            <a:noFill/>
          </p:spPr>
          <p:txBody>
            <a:bodyPr wrap="none" rtlCol="0">
              <a:spAutoFit/>
            </a:bodyPr>
            <a:lstStyle/>
            <a:p>
              <a:r>
                <a:rPr lang="zh-CN" altLang="en-US" sz="1800" dirty="0" smtClean="0">
                  <a:solidFill>
                    <a:schemeClr val="bg1"/>
                  </a:solidFill>
                  <a:latin typeface="微软雅黑" pitchFamily="34" charset="-122"/>
                  <a:ea typeface="微软雅黑" pitchFamily="34" charset="-122"/>
                </a:rPr>
                <a:t>上半年工作总结</a:t>
              </a:r>
              <a:endParaRPr lang="zh-CN" altLang="en-US" sz="1800" dirty="0">
                <a:solidFill>
                  <a:schemeClr val="bg1"/>
                </a:solidFill>
                <a:latin typeface="微软雅黑" pitchFamily="34" charset="-122"/>
                <a:ea typeface="微软雅黑" pitchFamily="34" charset="-122"/>
              </a:endParaRPr>
            </a:p>
          </p:txBody>
        </p:sp>
      </p:grpSp>
      <p:grpSp>
        <p:nvGrpSpPr>
          <p:cNvPr id="9" name="组合 8"/>
          <p:cNvGrpSpPr/>
          <p:nvPr/>
        </p:nvGrpSpPr>
        <p:grpSpPr>
          <a:xfrm>
            <a:off x="3440921" y="1947426"/>
            <a:ext cx="2262158" cy="2216541"/>
            <a:chOff x="3440921" y="2068579"/>
            <a:chExt cx="2262158" cy="2216541"/>
          </a:xfrm>
        </p:grpSpPr>
        <p:grpSp>
          <p:nvGrpSpPr>
            <p:cNvPr id="34" name="组合 33"/>
            <p:cNvGrpSpPr/>
            <p:nvPr/>
          </p:nvGrpSpPr>
          <p:grpSpPr>
            <a:xfrm>
              <a:off x="3718260" y="2068579"/>
              <a:ext cx="1656184" cy="1656184"/>
              <a:chOff x="3797914" y="1514307"/>
              <a:chExt cx="1656184" cy="1656184"/>
            </a:xfrm>
          </p:grpSpPr>
          <p:grpSp>
            <p:nvGrpSpPr>
              <p:cNvPr id="37" name="组合 36"/>
              <p:cNvGrpSpPr/>
              <p:nvPr/>
            </p:nvGrpSpPr>
            <p:grpSpPr>
              <a:xfrm>
                <a:off x="3797914" y="1514307"/>
                <a:ext cx="1656184" cy="1656184"/>
                <a:chOff x="1259632" y="1419622"/>
                <a:chExt cx="2016224" cy="2016224"/>
              </a:xfrm>
            </p:grpSpPr>
            <p:sp>
              <p:nvSpPr>
                <p:cNvPr id="50" name="椭圆 49"/>
                <p:cNvSpPr/>
                <p:nvPr/>
              </p:nvSpPr>
              <p:spPr>
                <a:xfrm>
                  <a:off x="1403648" y="1563638"/>
                  <a:ext cx="1728192" cy="172819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259632" y="1419622"/>
                  <a:ext cx="2016224" cy="201622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Freeform 15"/>
              <p:cNvSpPr>
                <a:spLocks noEditPoints="1"/>
              </p:cNvSpPr>
              <p:nvPr/>
            </p:nvSpPr>
            <p:spPr bwMode="auto">
              <a:xfrm>
                <a:off x="4354543" y="1987591"/>
                <a:ext cx="542925" cy="709613"/>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TextBox 52"/>
            <p:cNvSpPr txBox="1"/>
            <p:nvPr/>
          </p:nvSpPr>
          <p:spPr>
            <a:xfrm>
              <a:off x="3440921" y="3915788"/>
              <a:ext cx="2262158" cy="369332"/>
            </a:xfrm>
            <a:prstGeom prst="rect">
              <a:avLst/>
            </a:prstGeom>
            <a:noFill/>
          </p:spPr>
          <p:txBody>
            <a:bodyPr wrap="none" rtlCol="0">
              <a:spAutoFit/>
            </a:bodyPr>
            <a:lstStyle/>
            <a:p>
              <a:pPr algn="ctr"/>
              <a:r>
                <a:rPr lang="zh-CN" altLang="en-US" sz="1800" dirty="0" smtClean="0">
                  <a:solidFill>
                    <a:schemeClr val="bg1"/>
                  </a:solidFill>
                  <a:latin typeface="微软雅黑" pitchFamily="34" charset="-122"/>
                  <a:ea typeface="微软雅黑" pitchFamily="34" charset="-122"/>
                </a:rPr>
                <a:t>工作亮点与经验教训</a:t>
              </a:r>
              <a:endParaRPr lang="zh-CN" altLang="en-US" sz="1800" dirty="0">
                <a:solidFill>
                  <a:schemeClr val="bg1"/>
                </a:solidFill>
                <a:latin typeface="微软雅黑" pitchFamily="34" charset="-122"/>
                <a:ea typeface="微软雅黑" pitchFamily="34" charset="-122"/>
              </a:endParaRPr>
            </a:p>
          </p:txBody>
        </p:sp>
      </p:grpSp>
      <p:grpSp>
        <p:nvGrpSpPr>
          <p:cNvPr id="11" name="组合 10"/>
          <p:cNvGrpSpPr/>
          <p:nvPr/>
        </p:nvGrpSpPr>
        <p:grpSpPr>
          <a:xfrm>
            <a:off x="6678087" y="1947426"/>
            <a:ext cx="1800494" cy="2216541"/>
            <a:chOff x="6678087" y="1638965"/>
            <a:chExt cx="1800494" cy="2216541"/>
          </a:xfrm>
        </p:grpSpPr>
        <p:grpSp>
          <p:nvGrpSpPr>
            <p:cNvPr id="29" name="组合 28"/>
            <p:cNvGrpSpPr/>
            <p:nvPr/>
          </p:nvGrpSpPr>
          <p:grpSpPr>
            <a:xfrm>
              <a:off x="6750242" y="1638965"/>
              <a:ext cx="1656184" cy="1656184"/>
              <a:chOff x="6804248" y="1514307"/>
              <a:chExt cx="1656184" cy="1656184"/>
            </a:xfrm>
          </p:grpSpPr>
          <p:grpSp>
            <p:nvGrpSpPr>
              <p:cNvPr id="30" name="组合 29"/>
              <p:cNvGrpSpPr/>
              <p:nvPr/>
            </p:nvGrpSpPr>
            <p:grpSpPr>
              <a:xfrm>
                <a:off x="6804248" y="1514307"/>
                <a:ext cx="1656184" cy="1656184"/>
                <a:chOff x="1259632" y="1419622"/>
                <a:chExt cx="2016224" cy="2016224"/>
              </a:xfrm>
            </p:grpSpPr>
            <p:sp>
              <p:nvSpPr>
                <p:cNvPr id="32" name="椭圆 31"/>
                <p:cNvSpPr/>
                <p:nvPr/>
              </p:nvSpPr>
              <p:spPr>
                <a:xfrm>
                  <a:off x="1403648" y="1563638"/>
                  <a:ext cx="1728192" cy="172819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259632" y="1419622"/>
                  <a:ext cx="2016224" cy="201622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Freeform 10"/>
              <p:cNvSpPr>
                <a:spLocks noEditPoints="1"/>
              </p:cNvSpPr>
              <p:nvPr/>
            </p:nvSpPr>
            <p:spPr bwMode="auto">
              <a:xfrm>
                <a:off x="7316922" y="1993961"/>
                <a:ext cx="656235" cy="722271"/>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TextBox 53"/>
            <p:cNvSpPr txBox="1"/>
            <p:nvPr/>
          </p:nvSpPr>
          <p:spPr>
            <a:xfrm>
              <a:off x="6678087" y="3486174"/>
              <a:ext cx="1800494" cy="369332"/>
            </a:xfrm>
            <a:prstGeom prst="rect">
              <a:avLst/>
            </a:prstGeom>
            <a:noFill/>
          </p:spPr>
          <p:txBody>
            <a:bodyPr wrap="none" rtlCol="0">
              <a:spAutoFit/>
            </a:bodyPr>
            <a:lstStyle/>
            <a:p>
              <a:pPr algn="ctr"/>
              <a:r>
                <a:rPr lang="zh-CN" altLang="en-US" sz="1800" dirty="0" smtClean="0">
                  <a:solidFill>
                    <a:schemeClr val="bg1"/>
                  </a:solidFill>
                  <a:latin typeface="微软雅黑" pitchFamily="34" charset="-122"/>
                  <a:ea typeface="微软雅黑" pitchFamily="34" charset="-122"/>
                </a:rPr>
                <a:t>下半年工作计划</a:t>
              </a:r>
              <a:endParaRPr lang="zh-CN" altLang="en-US" sz="1800" dirty="0">
                <a:solidFill>
                  <a:schemeClr val="bg1"/>
                </a:solidFill>
                <a:latin typeface="微软雅黑" pitchFamily="34" charset="-122"/>
                <a:ea typeface="微软雅黑" pitchFamily="34" charset="-122"/>
              </a:endParaRPr>
            </a:p>
          </p:txBody>
        </p:sp>
      </p:grpSp>
      <p:grpSp>
        <p:nvGrpSpPr>
          <p:cNvPr id="2" name="组合 1"/>
          <p:cNvGrpSpPr/>
          <p:nvPr/>
        </p:nvGrpSpPr>
        <p:grpSpPr>
          <a:xfrm>
            <a:off x="1" y="13301"/>
            <a:ext cx="9144000" cy="1376136"/>
            <a:chOff x="1" y="13301"/>
            <a:chExt cx="9144000" cy="1376136"/>
          </a:xfrm>
        </p:grpSpPr>
        <p:sp>
          <p:nvSpPr>
            <p:cNvPr id="22" name="文本框 2"/>
            <p:cNvSpPr txBox="1"/>
            <p:nvPr/>
          </p:nvSpPr>
          <p:spPr>
            <a:xfrm>
              <a:off x="3817306" y="221330"/>
              <a:ext cx="1509389" cy="830997"/>
            </a:xfrm>
            <a:prstGeom prst="rect">
              <a:avLst/>
            </a:prstGeom>
            <a:noFill/>
          </p:spPr>
          <p:txBody>
            <a:bodyPr wrap="non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目录 </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gn="ctr"/>
              <a:r>
                <a:rPr lang="en-US" altLang="zh-CN" sz="2400" dirty="0" smtClean="0">
                  <a:solidFill>
                    <a:schemeClr val="bg1"/>
                  </a:solidFill>
                  <a:latin typeface="微软雅黑" panose="020B0503020204020204" pitchFamily="34" charset="-122"/>
                  <a:ea typeface="微软雅黑" panose="020B0503020204020204" pitchFamily="34" charset="-122"/>
                </a:rPr>
                <a:t>Contents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 y="13301"/>
              <a:ext cx="9144000" cy="1376136"/>
              <a:chOff x="1" y="0"/>
              <a:chExt cx="9144000" cy="1460795"/>
            </a:xfrm>
          </p:grpSpPr>
          <p:sp>
            <p:nvSpPr>
              <p:cNvPr id="21" name="五边形 20"/>
              <p:cNvSpPr/>
              <p:nvPr/>
            </p:nvSpPr>
            <p:spPr>
              <a:xfrm rot="5400000">
                <a:off x="3917294" y="-3917293"/>
                <a:ext cx="1309413" cy="9144000"/>
              </a:xfrm>
              <a:prstGeom prst="homePlat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sz="1800" dirty="0"/>
              </a:p>
            </p:txBody>
          </p:sp>
          <p:sp>
            <p:nvSpPr>
              <p:cNvPr id="57" name="五边形 56"/>
              <p:cNvSpPr/>
              <p:nvPr/>
            </p:nvSpPr>
            <p:spPr>
              <a:xfrm rot="5400000">
                <a:off x="3917294" y="-3765911"/>
                <a:ext cx="1309413" cy="9144000"/>
              </a:xfrm>
              <a:custGeom>
                <a:avLst/>
                <a:gdLst/>
                <a:ahLst/>
                <a:cxnLst/>
                <a:rect l="l" t="t" r="r" b="b"/>
                <a:pathLst>
                  <a:path w="1309413" h="9144000">
                    <a:moveTo>
                      <a:pt x="0" y="21567"/>
                    </a:moveTo>
                    <a:lnTo>
                      <a:pt x="0" y="0"/>
                    </a:lnTo>
                    <a:lnTo>
                      <a:pt x="654707" y="0"/>
                    </a:lnTo>
                    <a:lnTo>
                      <a:pt x="1309413" y="4572000"/>
                    </a:lnTo>
                    <a:lnTo>
                      <a:pt x="654707" y="9144000"/>
                    </a:lnTo>
                    <a:lnTo>
                      <a:pt x="492222" y="9144000"/>
                    </a:lnTo>
                    <a:lnTo>
                      <a:pt x="1143840" y="4593567"/>
                    </a:lnTo>
                    <a:lnTo>
                      <a:pt x="489134" y="21567"/>
                    </a:lnTo>
                    <a:close/>
                  </a:path>
                </a:pathLst>
              </a:custGeom>
              <a:solidFill>
                <a:schemeClr val="tx1">
                  <a:lumMod val="50000"/>
                  <a:lumOff val="5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sz="1800" dirty="0"/>
              </a:p>
            </p:txBody>
          </p:sp>
        </p:grpSp>
      </p:grpSp>
    </p:spTree>
    <p:extLst>
      <p:ext uri="{BB962C8B-B14F-4D97-AF65-F5344CB8AC3E}">
        <p14:creationId xmlns:p14="http://schemas.microsoft.com/office/powerpoint/2010/main" val="25624100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53" presetClass="entr" presetSubtype="52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anim calcmode="lin" valueType="num">
                                      <p:cBhvr>
                                        <p:cTn id="15" dur="500" fill="hold"/>
                                        <p:tgtEl>
                                          <p:spTgt spid="8"/>
                                        </p:tgtEl>
                                        <p:attrNameLst>
                                          <p:attrName>ppt_x</p:attrName>
                                        </p:attrNameLst>
                                      </p:cBhvr>
                                      <p:tavLst>
                                        <p:tav tm="0">
                                          <p:val>
                                            <p:fltVal val="0.5"/>
                                          </p:val>
                                        </p:tav>
                                        <p:tav tm="100000">
                                          <p:val>
                                            <p:strVal val="#ppt_x"/>
                                          </p:val>
                                        </p:tav>
                                      </p:tavLst>
                                    </p:anim>
                                    <p:anim calcmode="lin" valueType="num">
                                      <p:cBhvr>
                                        <p:cTn id="16" dur="500" fill="hold"/>
                                        <p:tgtEl>
                                          <p:spTgt spid="8"/>
                                        </p:tgtEl>
                                        <p:attrNameLst>
                                          <p:attrName>ppt_y</p:attrName>
                                        </p:attrNameLst>
                                      </p:cBhvr>
                                      <p:tavLst>
                                        <p:tav tm="0">
                                          <p:val>
                                            <p:fltVal val="0.5"/>
                                          </p:val>
                                        </p:tav>
                                        <p:tav tm="100000">
                                          <p:val>
                                            <p:strVal val="#ppt_y"/>
                                          </p:val>
                                        </p:tav>
                                      </p:tavLst>
                                    </p:anim>
                                  </p:childTnLst>
                                </p:cTn>
                              </p:par>
                              <p:par>
                                <p:cTn id="17" presetID="53" presetClass="entr" presetSubtype="528" fill="hold" nodeType="withEffect">
                                  <p:stCondLst>
                                    <p:cond delay="10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anim calcmode="lin" valueType="num">
                                      <p:cBhvr>
                                        <p:cTn id="22" dur="500" fill="hold"/>
                                        <p:tgtEl>
                                          <p:spTgt spid="9"/>
                                        </p:tgtEl>
                                        <p:attrNameLst>
                                          <p:attrName>ppt_x</p:attrName>
                                        </p:attrNameLst>
                                      </p:cBhvr>
                                      <p:tavLst>
                                        <p:tav tm="0">
                                          <p:val>
                                            <p:fltVal val="0.5"/>
                                          </p:val>
                                        </p:tav>
                                        <p:tav tm="100000">
                                          <p:val>
                                            <p:strVal val="#ppt_x"/>
                                          </p:val>
                                        </p:tav>
                                      </p:tavLst>
                                    </p:anim>
                                    <p:anim calcmode="lin" valueType="num">
                                      <p:cBhvr>
                                        <p:cTn id="23" dur="500" fill="hold"/>
                                        <p:tgtEl>
                                          <p:spTgt spid="9"/>
                                        </p:tgtEl>
                                        <p:attrNameLst>
                                          <p:attrName>ppt_y</p:attrName>
                                        </p:attrNameLst>
                                      </p:cBhvr>
                                      <p:tavLst>
                                        <p:tav tm="0">
                                          <p:val>
                                            <p:fltVal val="0.5"/>
                                          </p:val>
                                        </p:tav>
                                        <p:tav tm="100000">
                                          <p:val>
                                            <p:strVal val="#ppt_y"/>
                                          </p:val>
                                        </p:tav>
                                      </p:tavLst>
                                    </p:anim>
                                  </p:childTnLst>
                                </p:cTn>
                              </p:par>
                              <p:par>
                                <p:cTn id="24" presetID="53" presetClass="entr" presetSubtype="528" fill="hold" nodeType="withEffect">
                                  <p:stCondLst>
                                    <p:cond delay="20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fltVal val="0.5"/>
                                          </p:val>
                                        </p:tav>
                                        <p:tav tm="100000">
                                          <p:val>
                                            <p:strVal val="#ppt_x"/>
                                          </p:val>
                                        </p:tav>
                                      </p:tavLst>
                                    </p:anim>
                                    <p:anim calcmode="lin" valueType="num">
                                      <p:cBhvr>
                                        <p:cTn id="30"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4328" y="1815666"/>
            <a:ext cx="9186984" cy="1512168"/>
            <a:chOff x="-640233" y="2078850"/>
            <a:chExt cx="13514685" cy="2700300"/>
          </a:xfrm>
        </p:grpSpPr>
        <p:sp>
          <p:nvSpPr>
            <p:cNvPr id="8" name="矩形 7"/>
            <p:cNvSpPr/>
            <p:nvPr/>
          </p:nvSpPr>
          <p:spPr>
            <a:xfrm>
              <a:off x="-640232" y="2240867"/>
              <a:ext cx="13472465" cy="2376264"/>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0233" y="2078850"/>
              <a:ext cx="13514685" cy="270030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2735412" y="2029293"/>
            <a:ext cx="3673185" cy="1084912"/>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感谢聆听</a:t>
            </a:r>
            <a:endParaRPr lang="en-US" altLang="zh-CN" sz="3300" b="1" dirty="0" smtClean="0">
              <a:blipFill>
                <a:blip r:embed="rId2"/>
                <a:stretch>
                  <a:fillRect/>
                </a:stretch>
              </a:blipFill>
              <a:latin typeface="微软雅黑" pitchFamily="34" charset="-122"/>
              <a:ea typeface="微软雅黑" pitchFamily="34" charset="-122"/>
            </a:endParaRPr>
          </a:p>
          <a:p>
            <a:pPr algn="ctr"/>
            <a:r>
              <a:rPr lang="en-US" altLang="zh-CN" sz="3300" b="1" dirty="0" smtClean="0">
                <a:blipFill>
                  <a:blip r:embed="rId2"/>
                  <a:stretch>
                    <a:fillRect/>
                  </a:stretch>
                </a:blipFill>
                <a:ea typeface="微软雅黑" pitchFamily="34" charset="-122"/>
              </a:rPr>
              <a:t>Thanks for watching</a:t>
            </a:r>
            <a:endParaRPr lang="zh-CN" altLang="en-US" sz="3300" b="1" dirty="0">
              <a:blipFill>
                <a:blip r:embed="rId2"/>
                <a:stretch>
                  <a:fillRect/>
                </a:stretch>
              </a:blipFill>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 name="TextBox 1"/>
          <p:cNvSpPr txBox="1"/>
          <p:nvPr/>
        </p:nvSpPr>
        <p:spPr>
          <a:xfrm>
            <a:off x="4122999" y="3414438"/>
            <a:ext cx="184731" cy="307777"/>
          </a:xfrm>
          <a:prstGeom prst="rect">
            <a:avLst/>
          </a:prstGeom>
          <a:noFill/>
        </p:spPr>
        <p:txBody>
          <a:bodyPr wrap="none" rtlCol="0">
            <a:spAutoFit/>
          </a:bodyPr>
          <a:lstStyle/>
          <a:p>
            <a:endParaRPr lang="zh-CN" altLang="en-US" dirty="0">
              <a:solidFill>
                <a:schemeClr val="bg1"/>
              </a:solidFill>
              <a:latin typeface="冬青黑体简体中文 W3" pitchFamily="34" charset="-122"/>
              <a:ea typeface="冬青黑体简体中文 W3" pitchFamily="34" charset="-122"/>
            </a:endParaRPr>
          </a:p>
        </p:txBody>
      </p:sp>
    </p:spTree>
    <p:extLst>
      <p:ext uri="{BB962C8B-B14F-4D97-AF65-F5344CB8AC3E}">
        <p14:creationId xmlns:p14="http://schemas.microsoft.com/office/powerpoint/2010/main" val="1406215944"/>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406" y="1734282"/>
            <a:ext cx="5738749" cy="1674937"/>
            <a:chOff x="-9406" y="1544053"/>
            <a:chExt cx="5738749" cy="2055394"/>
          </a:xfrm>
        </p:grpSpPr>
        <p:sp>
          <p:nvSpPr>
            <p:cNvPr id="4" name="圆角矩形 3"/>
            <p:cNvSpPr/>
            <p:nvPr/>
          </p:nvSpPr>
          <p:spPr>
            <a:xfrm>
              <a:off x="0" y="1707654"/>
              <a:ext cx="5544616" cy="1728192"/>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
            <p:cNvSpPr/>
            <p:nvPr/>
          </p:nvSpPr>
          <p:spPr>
            <a:xfrm>
              <a:off x="-9406" y="1544053"/>
              <a:ext cx="5738749" cy="2055394"/>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TextBox 11"/>
          <p:cNvSpPr txBox="1"/>
          <p:nvPr/>
        </p:nvSpPr>
        <p:spPr>
          <a:xfrm>
            <a:off x="321668" y="2248584"/>
            <a:ext cx="1287212" cy="646331"/>
          </a:xfrm>
          <a:prstGeom prst="rect">
            <a:avLst/>
          </a:prstGeom>
          <a:noFill/>
        </p:spPr>
        <p:txBody>
          <a:bodyPr wrap="none" rtlCol="0">
            <a:spAutoFit/>
          </a:bodyPr>
          <a:lstStyle/>
          <a:p>
            <a:r>
              <a:rPr lang="en-US" altLang="zh-CN" sz="3600" dirty="0" smtClean="0">
                <a:solidFill>
                  <a:schemeClr val="bg1"/>
                </a:solidFill>
              </a:rPr>
              <a:t>Part 1</a:t>
            </a:r>
            <a:endParaRPr lang="zh-CN" altLang="en-US" sz="3600" dirty="0">
              <a:solidFill>
                <a:schemeClr val="bg1"/>
              </a:solidFill>
            </a:endParaRPr>
          </a:p>
        </p:txBody>
      </p:sp>
      <p:cxnSp>
        <p:nvCxnSpPr>
          <p:cNvPr id="14" name="直接连接符 13"/>
          <p:cNvCxnSpPr/>
          <p:nvPr/>
        </p:nvCxnSpPr>
        <p:spPr>
          <a:xfrm>
            <a:off x="1659680" y="2158139"/>
            <a:ext cx="0" cy="827222"/>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195736" y="2340918"/>
            <a:ext cx="233910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上半年工作总结</a:t>
            </a:r>
          </a:p>
        </p:txBody>
      </p:sp>
      <p:grpSp>
        <p:nvGrpSpPr>
          <p:cNvPr id="8" name="组合 7"/>
          <p:cNvGrpSpPr/>
          <p:nvPr/>
        </p:nvGrpSpPr>
        <p:grpSpPr>
          <a:xfrm>
            <a:off x="6529918" y="1743657"/>
            <a:ext cx="1656184" cy="1656184"/>
            <a:chOff x="791580" y="1514307"/>
            <a:chExt cx="1656184" cy="1656184"/>
          </a:xfrm>
        </p:grpSpPr>
        <p:grpSp>
          <p:nvGrpSpPr>
            <p:cNvPr id="9" name="组合 8"/>
            <p:cNvGrpSpPr/>
            <p:nvPr/>
          </p:nvGrpSpPr>
          <p:grpSpPr>
            <a:xfrm>
              <a:off x="791580" y="1514307"/>
              <a:ext cx="1656184" cy="1656184"/>
              <a:chOff x="1259632" y="1419622"/>
              <a:chExt cx="2016224" cy="2016224"/>
            </a:xfrm>
          </p:grpSpPr>
          <p:sp>
            <p:nvSpPr>
              <p:cNvPr id="13" name="椭圆 12"/>
              <p:cNvSpPr/>
              <p:nvPr/>
            </p:nvSpPr>
            <p:spPr>
              <a:xfrm>
                <a:off x="1403648" y="1563638"/>
                <a:ext cx="1728192" cy="172819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259632" y="1419622"/>
                <a:ext cx="2016224" cy="201622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Freeform 12"/>
            <p:cNvSpPr>
              <a:spLocks noEditPoints="1"/>
            </p:cNvSpPr>
            <p:nvPr/>
          </p:nvSpPr>
          <p:spPr bwMode="auto">
            <a:xfrm>
              <a:off x="1275978" y="2020136"/>
              <a:ext cx="687388" cy="644525"/>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Oval 2"/>
          <p:cNvSpPr>
            <a:spLocks noChangeArrowheads="1"/>
          </p:cNvSpPr>
          <p:nvPr/>
        </p:nvSpPr>
        <p:spPr bwMode="auto">
          <a:xfrm>
            <a:off x="7014316" y="2228053"/>
            <a:ext cx="687390" cy="687390"/>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val="6650745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3" presetClass="exit" presetSubtype="16" repeatCount="indefinite" fill="hold" grpId="1" nodeType="withEffect">
                                  <p:stCondLst>
                                    <p:cond delay="0"/>
                                  </p:stCondLst>
                                  <p:endCondLst>
                                    <p:cond evt="onNext" delay="0">
                                      <p:tgtEl>
                                        <p:sldTgt/>
                                      </p:tgtEl>
                                    </p:cond>
                                  </p:endCondLst>
                                  <p:childTnLst>
                                    <p:anim calcmode="lin" valueType="num">
                                      <p:cBhvr>
                                        <p:cTn id="8" dur="1000"/>
                                        <p:tgtEl>
                                          <p:spTgt spid="17"/>
                                        </p:tgtEl>
                                        <p:attrNameLst>
                                          <p:attrName>ppt_w</p:attrName>
                                        </p:attrNameLst>
                                      </p:cBhvr>
                                      <p:tavLst>
                                        <p:tav tm="0">
                                          <p:val>
                                            <p:strVal val="ppt_w"/>
                                          </p:val>
                                        </p:tav>
                                        <p:tav tm="100000">
                                          <p:val>
                                            <p:strVal val="4*ppt_w"/>
                                          </p:val>
                                        </p:tav>
                                      </p:tavLst>
                                    </p:anim>
                                    <p:anim calcmode="lin" valueType="num">
                                      <p:cBhvr>
                                        <p:cTn id="9" dur="1000"/>
                                        <p:tgtEl>
                                          <p:spTgt spid="17"/>
                                        </p:tgtEl>
                                        <p:attrNameLst>
                                          <p:attrName>ppt_h</p:attrName>
                                        </p:attrNameLst>
                                      </p:cBhvr>
                                      <p:tavLst>
                                        <p:tav tm="0">
                                          <p:val>
                                            <p:strVal val="ppt_h"/>
                                          </p:val>
                                        </p:tav>
                                        <p:tav tm="100000">
                                          <p:val>
                                            <p:strVal val="4*ppt_h"/>
                                          </p:val>
                                        </p:tav>
                                      </p:tavLst>
                                    </p:anim>
                                    <p:set>
                                      <p:cBhvr>
                                        <p:cTn id="10" dur="1" fill="hold">
                                          <p:stCondLst>
                                            <p:cond delay="999"/>
                                          </p:stCondLst>
                                        </p:cTn>
                                        <p:tgtEl>
                                          <p:spTgt spid="17"/>
                                        </p:tgtEl>
                                        <p:attrNameLst>
                                          <p:attrName>style.visibility</p:attrName>
                                        </p:attrNameLst>
                                      </p:cBhvr>
                                      <p:to>
                                        <p:strVal val="hidden"/>
                                      </p:to>
                                    </p:set>
                                  </p:childTnLst>
                                </p:cTn>
                              </p:par>
                              <p:par>
                                <p:cTn id="11" presetID="10" presetClass="exit" presetSubtype="0" repeatCount="indefinite" fill="hold" grpId="2" nodeType="withEffect">
                                  <p:stCondLst>
                                    <p:cond delay="0"/>
                                  </p:stCondLst>
                                  <p:endCondLst>
                                    <p:cond evt="onNext" delay="0">
                                      <p:tgtEl>
                                        <p:sldTgt/>
                                      </p:tgtEl>
                                    </p:cond>
                                  </p:end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上半年工作总结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sp>
        <p:nvSpPr>
          <p:cNvPr id="37" name="六边形 22"/>
          <p:cNvSpPr/>
          <p:nvPr/>
        </p:nvSpPr>
        <p:spPr>
          <a:xfrm>
            <a:off x="2689351" y="141188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smtClean="0">
                <a:solidFill>
                  <a:schemeClr val="lt1">
                    <a:alpha val="50000"/>
                  </a:schemeClr>
                </a:solidFill>
                <a:effectLst>
                  <a:outerShdw blurRad="38100" dist="38100" dir="2700000" algn="tl">
                    <a:srgbClr val="000000">
                      <a:alpha val="43137"/>
                    </a:srgbClr>
                  </a:outerShdw>
                </a:effectLst>
              </a:rPr>
              <a:t>Here Input Your Text</a:t>
            </a:r>
            <a:endParaRPr lang="zh-CN" altLang="en-US" sz="2400" dirty="0">
              <a:solidFill>
                <a:schemeClr val="lt1">
                  <a:alpha val="50000"/>
                </a:schemeClr>
              </a:solidFill>
              <a:effectLst>
                <a:outerShdw blurRad="38100" dist="38100" dir="2700000" algn="tl">
                  <a:srgbClr val="000000">
                    <a:alpha val="43137"/>
                  </a:srgbClr>
                </a:outerShdw>
              </a:effectLst>
            </a:endParaRPr>
          </a:p>
        </p:txBody>
      </p:sp>
      <p:sp>
        <p:nvSpPr>
          <p:cNvPr id="38" name="六边形 22"/>
          <p:cNvSpPr/>
          <p:nvPr/>
        </p:nvSpPr>
        <p:spPr>
          <a:xfrm>
            <a:off x="2689351" y="2211331"/>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schemeClr val="lt1">
                    <a:alpha val="50000"/>
                  </a:schemeClr>
                </a:solidFill>
                <a:effectLst>
                  <a:outerShdw blurRad="38100" dist="38100" dir="2700000" algn="tl">
                    <a:srgbClr val="000000">
                      <a:alpha val="43137"/>
                    </a:srgbClr>
                  </a:outerShdw>
                </a:effectLst>
              </a:rPr>
              <a:t> Here Input Your Text</a:t>
            </a:r>
            <a:endParaRPr lang="zh-CN" altLang="en-US" sz="2400" dirty="0">
              <a:solidFill>
                <a:schemeClr val="lt1">
                  <a:alpha val="50000"/>
                </a:schemeClr>
              </a:solidFill>
              <a:effectLst>
                <a:outerShdw blurRad="38100" dist="38100" dir="2700000" algn="tl">
                  <a:srgbClr val="000000">
                    <a:alpha val="43137"/>
                  </a:srgbClr>
                </a:outerShdw>
              </a:effectLst>
            </a:endParaRPr>
          </a:p>
        </p:txBody>
      </p:sp>
      <p:sp>
        <p:nvSpPr>
          <p:cNvPr id="39" name="六边形 22"/>
          <p:cNvSpPr/>
          <p:nvPr/>
        </p:nvSpPr>
        <p:spPr>
          <a:xfrm>
            <a:off x="2689351" y="3010778"/>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en-US" altLang="zh-CN" sz="2400" dirty="0">
                <a:solidFill>
                  <a:schemeClr val="lt1">
                    <a:alpha val="50000"/>
                  </a:schemeClr>
                </a:solidFill>
                <a:effectLst>
                  <a:outerShdw blurRad="38100" dist="38100" dir="2700000" algn="tl">
                    <a:srgbClr val="000000">
                      <a:alpha val="43137"/>
                    </a:srgbClr>
                  </a:outerShdw>
                </a:effectLst>
              </a:rPr>
              <a:t>Here Input Your Text</a:t>
            </a:r>
            <a:endParaRPr lang="zh-CN" altLang="en-US" sz="2400" dirty="0">
              <a:solidFill>
                <a:schemeClr val="lt1">
                  <a:alpha val="50000"/>
                </a:schemeClr>
              </a:solidFill>
              <a:effectLst>
                <a:outerShdw blurRad="38100" dist="38100" dir="2700000" algn="tl">
                  <a:srgbClr val="000000">
                    <a:alpha val="43137"/>
                  </a:srgbClr>
                </a:outerShdw>
              </a:effectLst>
            </a:endParaRPr>
          </a:p>
        </p:txBody>
      </p:sp>
      <p:sp>
        <p:nvSpPr>
          <p:cNvPr id="40" name="六边形 22"/>
          <p:cNvSpPr/>
          <p:nvPr/>
        </p:nvSpPr>
        <p:spPr>
          <a:xfrm>
            <a:off x="2689351" y="381022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en-US" altLang="zh-CN" sz="2400" dirty="0">
                <a:solidFill>
                  <a:schemeClr val="lt1">
                    <a:alpha val="50000"/>
                  </a:schemeClr>
                </a:solidFill>
                <a:effectLst>
                  <a:outerShdw blurRad="38100" dist="38100" dir="2700000" algn="tl">
                    <a:srgbClr val="000000">
                      <a:alpha val="43137"/>
                    </a:srgbClr>
                  </a:outerShdw>
                </a:effectLst>
              </a:rPr>
              <a:t>Here Input Your Text</a:t>
            </a:r>
            <a:endParaRPr lang="zh-CN" altLang="en-US" sz="2400" dirty="0">
              <a:solidFill>
                <a:schemeClr val="lt1">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2103207" y="1411884"/>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396262"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01</a:t>
              </a:r>
              <a:endParaRPr lang="zh-CN" altLang="en-US" sz="1800" dirty="0">
                <a:solidFill>
                  <a:schemeClr val="bg1"/>
                </a:solidFill>
                <a:latin typeface="Impact" pitchFamily="34" charset="0"/>
              </a:endParaRPr>
            </a:p>
          </p:txBody>
        </p:sp>
      </p:grpSp>
      <p:grpSp>
        <p:nvGrpSpPr>
          <p:cNvPr id="44" name="组合 43"/>
          <p:cNvGrpSpPr/>
          <p:nvPr/>
        </p:nvGrpSpPr>
        <p:grpSpPr>
          <a:xfrm>
            <a:off x="2103207" y="2211331"/>
            <a:ext cx="668234" cy="576064"/>
            <a:chOff x="2298708" y="2341009"/>
            <a:chExt cx="668234" cy="576064"/>
          </a:xfrm>
        </p:grpSpPr>
        <p:sp>
          <p:nvSpPr>
            <p:cNvPr id="45" name="六边形 44"/>
            <p:cNvSpPr/>
            <p:nvPr/>
          </p:nvSpPr>
          <p:spPr>
            <a:xfrm>
              <a:off x="2298708" y="2341009"/>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6" name="TextBox 45"/>
            <p:cNvSpPr txBox="1"/>
            <p:nvPr/>
          </p:nvSpPr>
          <p:spPr>
            <a:xfrm>
              <a:off x="2434694" y="2444375"/>
              <a:ext cx="423514"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02</a:t>
              </a:r>
              <a:endParaRPr lang="zh-CN" altLang="en-US" sz="1800" dirty="0">
                <a:solidFill>
                  <a:schemeClr val="bg1"/>
                </a:solidFill>
                <a:latin typeface="Impact" pitchFamily="34" charset="0"/>
              </a:endParaRPr>
            </a:p>
          </p:txBody>
        </p:sp>
      </p:grpSp>
      <p:grpSp>
        <p:nvGrpSpPr>
          <p:cNvPr id="47" name="组合 46"/>
          <p:cNvGrpSpPr/>
          <p:nvPr/>
        </p:nvGrpSpPr>
        <p:grpSpPr>
          <a:xfrm>
            <a:off x="2103207" y="3010778"/>
            <a:ext cx="668234" cy="576064"/>
            <a:chOff x="2298708" y="3140456"/>
            <a:chExt cx="668234" cy="576064"/>
          </a:xfrm>
        </p:grpSpPr>
        <p:sp>
          <p:nvSpPr>
            <p:cNvPr id="48" name="六边形 47"/>
            <p:cNvSpPr/>
            <p:nvPr/>
          </p:nvSpPr>
          <p:spPr>
            <a:xfrm>
              <a:off x="2298708" y="3140456"/>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9" name="TextBox 48"/>
            <p:cNvSpPr txBox="1"/>
            <p:nvPr/>
          </p:nvSpPr>
          <p:spPr>
            <a:xfrm>
              <a:off x="2434694" y="3243822"/>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03</a:t>
              </a:r>
              <a:endParaRPr lang="zh-CN" altLang="en-US" sz="1800" dirty="0">
                <a:solidFill>
                  <a:schemeClr val="bg1"/>
                </a:solidFill>
                <a:latin typeface="Impact" pitchFamily="34" charset="0"/>
              </a:endParaRPr>
            </a:p>
          </p:txBody>
        </p:sp>
      </p:grpSp>
      <p:grpSp>
        <p:nvGrpSpPr>
          <p:cNvPr id="50" name="组合 49"/>
          <p:cNvGrpSpPr/>
          <p:nvPr/>
        </p:nvGrpSpPr>
        <p:grpSpPr>
          <a:xfrm>
            <a:off x="2103207" y="3810224"/>
            <a:ext cx="668234" cy="576064"/>
            <a:chOff x="2298708" y="3939902"/>
            <a:chExt cx="668234" cy="576064"/>
          </a:xfrm>
        </p:grpSpPr>
        <p:sp>
          <p:nvSpPr>
            <p:cNvPr id="51" name="六边形 50"/>
            <p:cNvSpPr/>
            <p:nvPr/>
          </p:nvSpPr>
          <p:spPr>
            <a:xfrm>
              <a:off x="2298708" y="393990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52" name="TextBox 51"/>
            <p:cNvSpPr txBox="1"/>
            <p:nvPr/>
          </p:nvSpPr>
          <p:spPr>
            <a:xfrm>
              <a:off x="2434694" y="4043268"/>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04</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spTree>
    <p:extLst>
      <p:ext uri="{BB962C8B-B14F-4D97-AF65-F5344CB8AC3E}">
        <p14:creationId xmlns:p14="http://schemas.microsoft.com/office/powerpoint/2010/main" val="42816778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2" presetClass="entr" presetSubtype="8" decel="100000" fill="hold" nodeType="withEffect">
                                  <p:stCondLst>
                                    <p:cond delay="10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750" fill="hold"/>
                                        <p:tgtEl>
                                          <p:spTgt spid="44"/>
                                        </p:tgtEl>
                                        <p:attrNameLst>
                                          <p:attrName>ppt_x</p:attrName>
                                        </p:attrNameLst>
                                      </p:cBhvr>
                                      <p:tavLst>
                                        <p:tav tm="0">
                                          <p:val>
                                            <p:strVal val="0-#ppt_w/2"/>
                                          </p:val>
                                        </p:tav>
                                        <p:tav tm="100000">
                                          <p:val>
                                            <p:strVal val="#ppt_x"/>
                                          </p:val>
                                        </p:tav>
                                      </p:tavLst>
                                    </p:anim>
                                    <p:anim calcmode="lin" valueType="num">
                                      <p:cBhvr additive="base">
                                        <p:cTn id="15" dur="750" fill="hold"/>
                                        <p:tgtEl>
                                          <p:spTgt spid="44"/>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2" presetClass="entr" presetSubtype="8" decel="100000" fill="hold" nodeType="withEffect">
                                  <p:stCondLst>
                                    <p:cond delay="20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750" fill="hold"/>
                                        <p:tgtEl>
                                          <p:spTgt spid="47"/>
                                        </p:tgtEl>
                                        <p:attrNameLst>
                                          <p:attrName>ppt_x</p:attrName>
                                        </p:attrNameLst>
                                      </p:cBhvr>
                                      <p:tavLst>
                                        <p:tav tm="0">
                                          <p:val>
                                            <p:strVal val="0-#ppt_w/2"/>
                                          </p:val>
                                        </p:tav>
                                        <p:tav tm="100000">
                                          <p:val>
                                            <p:strVal val="#ppt_x"/>
                                          </p:val>
                                        </p:tav>
                                      </p:tavLst>
                                    </p:anim>
                                    <p:anim calcmode="lin" valueType="num">
                                      <p:cBhvr additive="base">
                                        <p:cTn id="22" dur="750" fill="hold"/>
                                        <p:tgtEl>
                                          <p:spTgt spid="47"/>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2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2" presetClass="entr" presetSubtype="8" decel="100000" fill="hold" nodeType="withEffect">
                                  <p:stCondLst>
                                    <p:cond delay="3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750" fill="hold"/>
                                        <p:tgtEl>
                                          <p:spTgt spid="50"/>
                                        </p:tgtEl>
                                        <p:attrNameLst>
                                          <p:attrName>ppt_x</p:attrName>
                                        </p:attrNameLst>
                                      </p:cBhvr>
                                      <p:tavLst>
                                        <p:tav tm="0">
                                          <p:val>
                                            <p:strVal val="0-#ppt_w/2"/>
                                          </p:val>
                                        </p:tav>
                                        <p:tav tm="100000">
                                          <p:val>
                                            <p:strVal val="#ppt_x"/>
                                          </p:val>
                                        </p:tav>
                                      </p:tavLst>
                                    </p:anim>
                                    <p:anim calcmode="lin" valueType="num">
                                      <p:cBhvr additive="base">
                                        <p:cTn id="29" dur="750" fill="hold"/>
                                        <p:tgtEl>
                                          <p:spTgt spid="5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3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4" name="组合 3"/>
          <p:cNvGrpSpPr/>
          <p:nvPr/>
        </p:nvGrpSpPr>
        <p:grpSpPr>
          <a:xfrm>
            <a:off x="287524" y="1064972"/>
            <a:ext cx="1446739" cy="576064"/>
            <a:chOff x="1128969" y="1491630"/>
            <a:chExt cx="1456494" cy="576064"/>
          </a:xfrm>
        </p:grpSpPr>
        <p:sp>
          <p:nvSpPr>
            <p:cNvPr id="2" name="椭圆 1"/>
            <p:cNvSpPr/>
            <p:nvPr/>
          </p:nvSpPr>
          <p:spPr>
            <a:xfrm>
              <a:off x="1128969"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 name="TextBox 2"/>
            <p:cNvSpPr txBox="1"/>
            <p:nvPr/>
          </p:nvSpPr>
          <p:spPr>
            <a:xfrm>
              <a:off x="1682652" y="1625774"/>
              <a:ext cx="902811" cy="307777"/>
            </a:xfrm>
            <a:prstGeom prst="rect">
              <a:avLst/>
            </a:prstGeom>
            <a:noFill/>
          </p:spPr>
          <p:txBody>
            <a:bodyPr wrap="none" rtlCol="0">
              <a:spAutoFit/>
            </a:bodyPr>
            <a:lstStyle/>
            <a:p>
              <a:r>
                <a:rPr lang="zh-CN" altLang="en-US" b="1" dirty="0" smtClean="0">
                  <a:solidFill>
                    <a:schemeClr val="bg1"/>
                  </a:solidFill>
                  <a:latin typeface="+mj-lt"/>
                  <a:ea typeface="FZLanTingHeiS-EL-GB"/>
                </a:rPr>
                <a:t>项目背景</a:t>
              </a:r>
              <a:endParaRPr lang="zh-CN" altLang="en-US" b="1" dirty="0">
                <a:solidFill>
                  <a:schemeClr val="bg1"/>
                </a:solidFill>
                <a:latin typeface="+mj-lt"/>
                <a:ea typeface="FZLanTingHeiS-EL-GB"/>
              </a:endParaRPr>
            </a:p>
          </p:txBody>
        </p:sp>
      </p:grpSp>
      <p:sp>
        <p:nvSpPr>
          <p:cNvPr id="35" name="TextBox 34"/>
          <p:cNvSpPr txBox="1"/>
          <p:nvPr/>
        </p:nvSpPr>
        <p:spPr>
          <a:xfrm>
            <a:off x="2761119" y="1337742"/>
            <a:ext cx="4896544" cy="2308324"/>
          </a:xfrm>
          <a:prstGeom prst="rect">
            <a:avLst/>
          </a:prstGeom>
          <a:noFill/>
        </p:spPr>
        <p:txBody>
          <a:bodyPr wrap="square" rtlCol="0">
            <a:spAutoFit/>
          </a:bodyPr>
          <a:lstStyle/>
          <a:p>
            <a:r>
              <a:rPr lang="en-US" altLang="zh-CN" sz="1600" b="1" dirty="0" smtClean="0">
                <a:solidFill>
                  <a:schemeClr val="bg1"/>
                </a:solidFill>
              </a:rPr>
              <a:t>       </a:t>
            </a:r>
            <a:r>
              <a:rPr lang="zh-CN" altLang="zh-CN" sz="1600" b="1" dirty="0" smtClean="0">
                <a:solidFill>
                  <a:schemeClr val="bg1"/>
                </a:solidFill>
              </a:rPr>
              <a:t>为了</a:t>
            </a:r>
            <a:r>
              <a:rPr lang="zh-CN" altLang="zh-CN" sz="1600" b="1" dirty="0">
                <a:solidFill>
                  <a:schemeClr val="bg1"/>
                </a:solidFill>
              </a:rPr>
              <a:t>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p>
        </p:txBody>
      </p:sp>
    </p:spTree>
    <p:extLst>
      <p:ext uri="{BB962C8B-B14F-4D97-AF65-F5344CB8AC3E}">
        <p14:creationId xmlns:p14="http://schemas.microsoft.com/office/powerpoint/2010/main" val="129187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5" name="组合 4"/>
          <p:cNvGrpSpPr/>
          <p:nvPr/>
        </p:nvGrpSpPr>
        <p:grpSpPr>
          <a:xfrm>
            <a:off x="287524" y="1059582"/>
            <a:ext cx="1463673" cy="576064"/>
            <a:chOff x="5391750" y="1491630"/>
            <a:chExt cx="1463673"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902811" cy="307777"/>
            </a:xfrm>
            <a:prstGeom prst="rect">
              <a:avLst/>
            </a:prstGeom>
            <a:noFill/>
          </p:spPr>
          <p:txBody>
            <a:bodyPr wrap="none" rtlCol="0">
              <a:spAutoFit/>
            </a:bodyPr>
            <a:lstStyle/>
            <a:p>
              <a:r>
                <a:rPr lang="zh-CN" altLang="en-US" dirty="0">
                  <a:solidFill>
                    <a:schemeClr val="bg1"/>
                  </a:solidFill>
                  <a:latin typeface="+mj-lt"/>
                  <a:ea typeface="FZLanTingHeiS-EL-GB"/>
                </a:rPr>
                <a:t>愿</a:t>
              </a:r>
              <a:r>
                <a:rPr lang="zh-CN" altLang="en-US" dirty="0" smtClean="0">
                  <a:solidFill>
                    <a:schemeClr val="bg1"/>
                  </a:solidFill>
                  <a:latin typeface="+mj-lt"/>
                  <a:ea typeface="FZLanTingHeiS-EL-GB"/>
                </a:rPr>
                <a:t>景申明</a:t>
              </a:r>
              <a:endParaRPr lang="zh-CN" altLang="en-US" dirty="0">
                <a:solidFill>
                  <a:schemeClr val="bg1"/>
                </a:solidFill>
                <a:latin typeface="+mj-lt"/>
                <a:ea typeface="FZLanTingHeiS-EL-GB"/>
              </a:endParaRPr>
            </a:p>
          </p:txBody>
        </p:sp>
      </p:grpSp>
      <p:sp>
        <p:nvSpPr>
          <p:cNvPr id="58" name="TextBox 57"/>
          <p:cNvSpPr txBox="1"/>
          <p:nvPr/>
        </p:nvSpPr>
        <p:spPr>
          <a:xfrm>
            <a:off x="2123728" y="1193726"/>
            <a:ext cx="5534648" cy="3046988"/>
          </a:xfrm>
          <a:prstGeom prst="rect">
            <a:avLst/>
          </a:prstGeom>
          <a:noFill/>
        </p:spPr>
        <p:txBody>
          <a:bodyPr wrap="square" rtlCol="0">
            <a:spAutoFit/>
          </a:bodyPr>
          <a:lstStyle/>
          <a:p>
            <a:r>
              <a:rPr lang="en-US" altLang="zh-CN" sz="1600" b="1" dirty="0" smtClean="0">
                <a:solidFill>
                  <a:schemeClr val="bg1"/>
                </a:solidFill>
              </a:rPr>
              <a:t>         </a:t>
            </a:r>
            <a:r>
              <a:rPr lang="zh-CN" altLang="zh-CN" sz="1600" b="1" dirty="0" smtClean="0">
                <a:solidFill>
                  <a:schemeClr val="bg1"/>
                </a:solidFill>
              </a:rPr>
              <a:t>本</a:t>
            </a:r>
            <a:r>
              <a:rPr lang="zh-CN" altLang="zh-CN" sz="1600" b="1" dirty="0">
                <a:solidFill>
                  <a:schemeClr val="bg1"/>
                </a:solidFill>
              </a:rPr>
              <a:t>网站是一个促进软件工程系列课程的教师，学生或对本课程感兴趣的非本专业人员进行交流学习的网站，针对教师，本网站可以提供，教学资料的上传与下载，教师自主安排课程答疑，与同学们进行论坛式的交流。对于学生，本网站能够</a:t>
            </a:r>
            <a:r>
              <a:rPr lang="zh-CN" altLang="zh-CN" sz="1600" b="1" dirty="0" smtClean="0">
                <a:solidFill>
                  <a:schemeClr val="bg1"/>
                </a:solidFill>
              </a:rPr>
              <a:t>提供所有</a:t>
            </a:r>
            <a:r>
              <a:rPr lang="zh-CN" altLang="zh-CN" sz="1600" b="1" dirty="0">
                <a:solidFill>
                  <a:schemeClr val="bg1"/>
                </a:solidFill>
              </a:rPr>
              <a:t>开放课程教学资料的下载，与其他用户进行论坛式交流，进行教师安排的课程答疑功能。另外更重要的是当课程结束后，本网站并不会回收你浏览关于软件工程学习资料的权限，学生仍然可以借助本网站与老师和其他学生交流。另外，本网站作为一个交流平台，目标是吸引到已经学完软件工程课程的学生或是软件工程的相关从事者在本平台上互相交流，交换各自的心得体会，以此促进学校的软件工程系列课程的发展。</a:t>
            </a:r>
          </a:p>
        </p:txBody>
      </p:sp>
    </p:spTree>
    <p:extLst>
      <p:ext uri="{BB962C8B-B14F-4D97-AF65-F5344CB8AC3E}">
        <p14:creationId xmlns:p14="http://schemas.microsoft.com/office/powerpoint/2010/main" val="3992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7524" y="1059582"/>
            <a:ext cx="2002282" cy="576064"/>
            <a:chOff x="5391750" y="1491630"/>
            <a:chExt cx="2002282"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2" name="TextBox 31"/>
            <p:cNvSpPr txBox="1"/>
            <p:nvPr/>
          </p:nvSpPr>
          <p:spPr>
            <a:xfrm>
              <a:off x="5952612" y="1625774"/>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愿景获取及确认</a:t>
              </a:r>
              <a:endParaRPr lang="zh-CN" altLang="en-US" dirty="0">
                <a:solidFill>
                  <a:schemeClr val="bg1"/>
                </a:solidFill>
                <a:latin typeface="+mj-lt"/>
                <a:ea typeface="FZLanTingHeiS-EL-GB"/>
              </a:endParaRPr>
            </a:p>
          </p:txBody>
        </p:sp>
      </p:gr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385" y="1627536"/>
            <a:ext cx="8188111" cy="2600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734263" y="4426345"/>
            <a:ext cx="5688632" cy="338554"/>
          </a:xfrm>
          <a:prstGeom prst="rect">
            <a:avLst/>
          </a:prstGeom>
          <a:noFill/>
        </p:spPr>
        <p:txBody>
          <a:bodyPr wrap="square" rtlCol="0">
            <a:spAutoFit/>
          </a:bodyPr>
          <a:lstStyle/>
          <a:p>
            <a:r>
              <a:rPr lang="zh-CN" altLang="en-US" sz="1600" b="1" dirty="0" smtClean="0">
                <a:solidFill>
                  <a:schemeClr val="bg1"/>
                </a:solidFill>
              </a:rPr>
              <a:t>完全反映客户真实意愿！！！！！</a:t>
            </a:r>
            <a:endParaRPr lang="zh-CN" altLang="zh-CN" sz="1600" b="1" dirty="0">
              <a:solidFill>
                <a:schemeClr val="bg1"/>
              </a:solidFill>
            </a:endParaRPr>
          </a:p>
        </p:txBody>
      </p:sp>
    </p:spTree>
    <p:extLst>
      <p:ext uri="{BB962C8B-B14F-4D97-AF65-F5344CB8AC3E}">
        <p14:creationId xmlns:p14="http://schemas.microsoft.com/office/powerpoint/2010/main" val="36021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01841cfcd096dfb6dd969da4fe3f3c3589f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TotalTime>
  <Words>2590</Words>
  <Application>Microsoft Office PowerPoint</Application>
  <PresentationFormat>全屏显示(16:9)</PresentationFormat>
  <Paragraphs>273</Paragraphs>
  <Slides>40</Slides>
  <Notes>1</Notes>
  <HiddenSlides>0</HiddenSlides>
  <MMClips>0</MMClips>
  <ScaleCrop>false</ScaleCrop>
  <HeadingPairs>
    <vt:vector size="4" baseType="variant">
      <vt:variant>
        <vt:lpstr>主题</vt:lpstr>
      </vt:variant>
      <vt:variant>
        <vt:i4>1</vt:i4>
      </vt:variant>
      <vt:variant>
        <vt:lpstr>幻灯片标题</vt:lpstr>
      </vt:variant>
      <vt:variant>
        <vt:i4>40</vt:i4>
      </vt:variant>
    </vt:vector>
  </HeadingPairs>
  <TitlesOfParts>
    <vt:vector size="4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asus</cp:lastModifiedBy>
  <cp:revision>236</cp:revision>
  <dcterms:created xsi:type="dcterms:W3CDTF">2014-06-03T12:41:59Z</dcterms:created>
  <dcterms:modified xsi:type="dcterms:W3CDTF">2017-12-17T10:42:35Z</dcterms:modified>
</cp:coreProperties>
</file>